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95" r:id="rId8"/>
    <p:sldId id="294" r:id="rId9"/>
    <p:sldId id="262" r:id="rId10"/>
    <p:sldId id="263" r:id="rId11"/>
    <p:sldId id="265" r:id="rId12"/>
    <p:sldId id="270" r:id="rId13"/>
    <p:sldId id="269" r:id="rId14"/>
    <p:sldId id="271" r:id="rId15"/>
    <p:sldId id="264" r:id="rId16"/>
    <p:sldId id="278" r:id="rId17"/>
    <p:sldId id="279" r:id="rId18"/>
    <p:sldId id="281" r:id="rId19"/>
    <p:sldId id="277" r:id="rId20"/>
    <p:sldId id="296" r:id="rId21"/>
    <p:sldId id="280" r:id="rId22"/>
    <p:sldId id="283" r:id="rId23"/>
    <p:sldId id="284" r:id="rId24"/>
    <p:sldId id="272" r:id="rId25"/>
    <p:sldId id="292" r:id="rId26"/>
    <p:sldId id="273" r:id="rId27"/>
    <p:sldId id="274" r:id="rId28"/>
    <p:sldId id="276" r:id="rId29"/>
    <p:sldId id="275" r:id="rId30"/>
    <p:sldId id="282" r:id="rId31"/>
    <p:sldId id="293" r:id="rId32"/>
    <p:sldId id="28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516"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20DEE3F-AE32-4102-8C08-24DF31155CE9}" type="datetimeFigureOut">
              <a:rPr lang="en-US" smtClean="0"/>
              <a:pPr/>
              <a:t>1/28/2010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831E9F2-B2C6-416C-958A-DE4B8FEF98C9}"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20DEE3F-AE32-4102-8C08-24DF31155CE9}" type="datetimeFigureOut">
              <a:rPr lang="en-US" smtClean="0"/>
              <a:pPr/>
              <a:t>1/28/2010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831E9F2-B2C6-416C-958A-DE4B8FEF98C9}"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20DEE3F-AE32-4102-8C08-24DF31155CE9}" type="datetimeFigureOut">
              <a:rPr lang="en-US" smtClean="0"/>
              <a:pPr/>
              <a:t>1/28/2010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831E9F2-B2C6-416C-958A-DE4B8FEF98C9}"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20DEE3F-AE32-4102-8C08-24DF31155CE9}" type="datetimeFigureOut">
              <a:rPr lang="en-US" smtClean="0"/>
              <a:pPr/>
              <a:t>1/28/2010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831E9F2-B2C6-416C-958A-DE4B8FEF98C9}"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20DEE3F-AE32-4102-8C08-24DF31155CE9}" type="datetimeFigureOut">
              <a:rPr lang="en-US" smtClean="0"/>
              <a:pPr/>
              <a:t>1/28/2010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831E9F2-B2C6-416C-958A-DE4B8FEF98C9}"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20DEE3F-AE32-4102-8C08-24DF31155CE9}" type="datetimeFigureOut">
              <a:rPr lang="en-US" smtClean="0"/>
              <a:pPr/>
              <a:t>1/28/2010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831E9F2-B2C6-416C-958A-DE4B8FEF98C9}"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20DEE3F-AE32-4102-8C08-24DF31155CE9}" type="datetimeFigureOut">
              <a:rPr lang="en-US" smtClean="0"/>
              <a:pPr/>
              <a:t>1/28/2010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831E9F2-B2C6-416C-958A-DE4B8FEF98C9}"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20DEE3F-AE32-4102-8C08-24DF31155CE9}" type="datetimeFigureOut">
              <a:rPr lang="en-US" smtClean="0"/>
              <a:pPr/>
              <a:t>1/28/2010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831E9F2-B2C6-416C-958A-DE4B8FEF98C9}"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0DEE3F-AE32-4102-8C08-24DF31155CE9}" type="datetimeFigureOut">
              <a:rPr lang="en-US" smtClean="0"/>
              <a:pPr/>
              <a:t>1/28/2010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831E9F2-B2C6-416C-958A-DE4B8FEF98C9}"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0DEE3F-AE32-4102-8C08-24DF31155CE9}" type="datetimeFigureOut">
              <a:rPr lang="en-US" smtClean="0"/>
              <a:pPr/>
              <a:t>1/28/2010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831E9F2-B2C6-416C-958A-DE4B8FEF98C9}"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0DEE3F-AE32-4102-8C08-24DF31155CE9}" type="datetimeFigureOut">
              <a:rPr lang="en-US" smtClean="0"/>
              <a:pPr/>
              <a:t>1/28/2010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831E9F2-B2C6-416C-958A-DE4B8FEF98C9}"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0DEE3F-AE32-4102-8C08-24DF31155CE9}" type="datetimeFigureOut">
              <a:rPr lang="en-US" smtClean="0"/>
              <a:pPr/>
              <a:t>1/28/2010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31E9F2-B2C6-416C-958A-DE4B8FEF98C9}"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audio" Target="file:///C:\Documents%20and%20Settings\All%20Users\Documents\My%20Music\Sample%20Music\New%20Stories%20(Highway%20Blues).wma" TargetMode="Externa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onward.justia.com/obama-wins-in-the-news.jpg"/>
          <p:cNvPicPr>
            <a:picLocks noChangeAspect="1" noChangeArrowheads="1"/>
          </p:cNvPicPr>
          <p:nvPr/>
        </p:nvPicPr>
        <p:blipFill>
          <a:blip r:embed="rId2" cstate="print"/>
          <a:srcRect/>
          <a:stretch>
            <a:fillRect/>
          </a:stretch>
        </p:blipFill>
        <p:spPr bwMode="auto">
          <a:xfrm>
            <a:off x="0" y="-1643098"/>
            <a:ext cx="9144000" cy="8994373"/>
          </a:xfrm>
          <a:prstGeom prst="rect">
            <a:avLst/>
          </a:prstGeom>
          <a:noFill/>
        </p:spPr>
      </p:pic>
      <p:sp>
        <p:nvSpPr>
          <p:cNvPr id="2" name="Title 1"/>
          <p:cNvSpPr>
            <a:spLocks noGrp="1"/>
          </p:cNvSpPr>
          <p:nvPr>
            <p:ph type="ctrTitle"/>
          </p:nvPr>
        </p:nvSpPr>
        <p:spPr>
          <a:xfrm>
            <a:off x="714348" y="1428760"/>
            <a:ext cx="7529570" cy="3786190"/>
          </a:xfrm>
          <a:effectLst>
            <a:outerShdw blurRad="76200" dir="18900000" sy="23000" kx="-1200000" algn="bl" rotWithShape="0">
              <a:prstClr val="black">
                <a:alpha val="20000"/>
              </a:prstClr>
            </a:outerShdw>
          </a:effectLst>
          <a:scene3d>
            <a:camera prst="obliqueTopRight"/>
            <a:lightRig rig="threePt" dir="t"/>
          </a:scene3d>
        </p:spPr>
        <p:style>
          <a:lnRef idx="2">
            <a:schemeClr val="accent1"/>
          </a:lnRef>
          <a:fillRef idx="1">
            <a:schemeClr val="lt1"/>
          </a:fillRef>
          <a:effectRef idx="0">
            <a:schemeClr val="accent1"/>
          </a:effectRef>
          <a:fontRef idx="minor">
            <a:schemeClr val="dk1"/>
          </a:fontRef>
        </p:style>
        <p:txBody>
          <a:bodyPr>
            <a:noAutofit/>
          </a:bodyPr>
          <a:lstStyle/>
          <a:p>
            <a:r>
              <a:rPr lang="en-GB" sz="11100" dirty="0" smtClean="0">
                <a:solidFill>
                  <a:schemeClr val="tx2">
                    <a:lumMod val="50000"/>
                  </a:schemeClr>
                </a:solidFill>
                <a:effectLst>
                  <a:outerShdw blurRad="38100" dist="38100" dir="2700000" algn="tl">
                    <a:srgbClr val="000000">
                      <a:alpha val="43137"/>
                    </a:srgbClr>
                  </a:outerShdw>
                </a:effectLst>
              </a:rPr>
              <a:t>The Internal Assessment</a:t>
            </a:r>
            <a:endParaRPr lang="en-GB" sz="11100" dirty="0">
              <a:solidFill>
                <a:schemeClr val="tx2">
                  <a:lumMod val="50000"/>
                </a:schemeClr>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p:txBody>
          <a:bodyPr/>
          <a:lstStyle/>
          <a:p>
            <a:endParaRPr lang="en-GB"/>
          </a:p>
        </p:txBody>
      </p:sp>
    </p:spTree>
  </p:cSld>
  <p:clrMapOvr>
    <a:masterClrMapping/>
  </p:clrMapOvr>
  <p:transition>
    <p:wipe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mtClean="0"/>
              <a:t>Your IA</a:t>
            </a:r>
            <a:endParaRPr lang="en-GB" smtClean="0"/>
          </a:p>
        </p:txBody>
      </p:sp>
      <p:sp>
        <p:nvSpPr>
          <p:cNvPr id="8195" name="Rectangle 3"/>
          <p:cNvSpPr>
            <a:spLocks noGrp="1" noChangeArrowheads="1"/>
          </p:cNvSpPr>
          <p:nvPr>
            <p:ph type="body" idx="1"/>
          </p:nvPr>
        </p:nvSpPr>
        <p:spPr/>
        <p:txBody>
          <a:bodyPr/>
          <a:lstStyle/>
          <a:p>
            <a:pPr marL="0" indent="0" algn="just" eaLnBrk="1" hangingPunct="1">
              <a:lnSpc>
                <a:spcPct val="90000"/>
              </a:lnSpc>
              <a:buFontTx/>
              <a:buNone/>
            </a:pPr>
            <a:r>
              <a:rPr lang="en-US" sz="2000" dirty="0" smtClean="0"/>
              <a:t>Write an economics commentary of </a:t>
            </a:r>
            <a:r>
              <a:rPr lang="en-US" sz="2000" dirty="0" smtClean="0"/>
              <a:t>6</a:t>
            </a:r>
            <a:r>
              <a:rPr lang="en-US" sz="2000" dirty="0" smtClean="0"/>
              <a:t>50-750 </a:t>
            </a:r>
            <a:r>
              <a:rPr lang="en-US" sz="2000" dirty="0" smtClean="0"/>
              <a:t>words, where you explain and analyze what happened in the article you have picked.</a:t>
            </a:r>
          </a:p>
          <a:p>
            <a:pPr marL="0" indent="0" algn="just" eaLnBrk="1" hangingPunct="1">
              <a:lnSpc>
                <a:spcPct val="90000"/>
              </a:lnSpc>
              <a:buFontTx/>
              <a:buNone/>
            </a:pPr>
            <a:r>
              <a:rPr lang="en-US" sz="2000" dirty="0" smtClean="0"/>
              <a:t>In your commentary, you should:</a:t>
            </a:r>
          </a:p>
          <a:p>
            <a:pPr marL="0" indent="0" algn="just" eaLnBrk="1" hangingPunct="1">
              <a:lnSpc>
                <a:spcPct val="90000"/>
              </a:lnSpc>
              <a:buFontTx/>
              <a:buNone/>
            </a:pPr>
            <a:endParaRPr lang="en-US" sz="2000" dirty="0" smtClean="0"/>
          </a:p>
          <a:p>
            <a:pPr lvl="1" algn="just" eaLnBrk="1" hangingPunct="1">
              <a:lnSpc>
                <a:spcPct val="90000"/>
              </a:lnSpc>
              <a:buFont typeface="Wingdings" pitchFamily="2" charset="2"/>
              <a:buChar char="ü"/>
            </a:pPr>
            <a:r>
              <a:rPr lang="en-US" sz="2400" dirty="0" smtClean="0"/>
              <a:t>	Define economic terms</a:t>
            </a:r>
          </a:p>
          <a:p>
            <a:pPr lvl="1" algn="just" eaLnBrk="1" hangingPunct="1">
              <a:lnSpc>
                <a:spcPct val="90000"/>
              </a:lnSpc>
              <a:buFont typeface="Wingdings" pitchFamily="2" charset="2"/>
              <a:buChar char="ü"/>
            </a:pPr>
            <a:r>
              <a:rPr lang="en-US" sz="2400" dirty="0" smtClean="0"/>
              <a:t>	Explain economic theory</a:t>
            </a:r>
          </a:p>
          <a:p>
            <a:pPr lvl="1" algn="just" eaLnBrk="1" hangingPunct="1">
              <a:lnSpc>
                <a:spcPct val="90000"/>
              </a:lnSpc>
              <a:buFont typeface="Wingdings" pitchFamily="2" charset="2"/>
              <a:buChar char="ü"/>
            </a:pPr>
            <a:r>
              <a:rPr lang="en-US" sz="2400" dirty="0" smtClean="0"/>
              <a:t>	Use and explain graphs</a:t>
            </a:r>
          </a:p>
          <a:p>
            <a:pPr lvl="1" algn="just" eaLnBrk="1" hangingPunct="1">
              <a:lnSpc>
                <a:spcPct val="90000"/>
              </a:lnSpc>
              <a:buFont typeface="Wingdings" pitchFamily="2" charset="2"/>
              <a:buChar char="ü"/>
            </a:pPr>
            <a:r>
              <a:rPr lang="en-US" sz="2400" dirty="0" smtClean="0"/>
              <a:t>   Evaluate (more to come on this)</a:t>
            </a: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95">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195">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19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B0F0">
            <a:alpha val="22000"/>
          </a:srgbClr>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dirty="0" smtClean="0"/>
              <a:t>Format and Submission</a:t>
            </a:r>
            <a:endParaRPr lang="en-GB" dirty="0" smtClean="0"/>
          </a:p>
        </p:txBody>
      </p:sp>
      <p:sp>
        <p:nvSpPr>
          <p:cNvPr id="10243" name="Rectangle 3"/>
          <p:cNvSpPr>
            <a:spLocks noGrp="1" noChangeArrowheads="1"/>
          </p:cNvSpPr>
          <p:nvPr>
            <p:ph type="body" idx="1"/>
          </p:nvPr>
        </p:nvSpPr>
        <p:spPr>
          <a:xfrm>
            <a:off x="457200" y="1285860"/>
            <a:ext cx="8229600" cy="4525963"/>
          </a:xfrm>
        </p:spPr>
        <p:txBody>
          <a:bodyPr>
            <a:noAutofit/>
          </a:bodyPr>
          <a:lstStyle/>
          <a:p>
            <a:pPr eaLnBrk="1" hangingPunct="1">
              <a:lnSpc>
                <a:spcPct val="80000"/>
              </a:lnSpc>
            </a:pPr>
            <a:r>
              <a:rPr lang="en-GB" sz="2800" dirty="0" smtClean="0"/>
              <a:t>Commentary</a:t>
            </a:r>
            <a:r>
              <a:rPr lang="en-US" sz="2800" dirty="0" smtClean="0"/>
              <a:t> First Draft </a:t>
            </a:r>
            <a:r>
              <a:rPr lang="en-US" sz="2800" b="1" dirty="0" smtClean="0"/>
              <a:t>Checklist</a:t>
            </a:r>
          </a:p>
          <a:p>
            <a:pPr eaLnBrk="1" hangingPunct="1">
              <a:lnSpc>
                <a:spcPct val="80000"/>
              </a:lnSpc>
            </a:pPr>
            <a:r>
              <a:rPr lang="en-US" sz="2800" dirty="0" smtClean="0"/>
              <a:t>The ISB Economics </a:t>
            </a:r>
            <a:r>
              <a:rPr lang="en-US" sz="2800" b="1" dirty="0" smtClean="0"/>
              <a:t>Coversheet</a:t>
            </a:r>
          </a:p>
          <a:p>
            <a:pPr>
              <a:lnSpc>
                <a:spcPct val="80000"/>
              </a:lnSpc>
            </a:pPr>
            <a:r>
              <a:rPr lang="en-US" sz="2800" b="1" dirty="0" smtClean="0"/>
              <a:t>Commentary</a:t>
            </a:r>
          </a:p>
          <a:p>
            <a:pPr lvl="1">
              <a:lnSpc>
                <a:spcPct val="80000"/>
              </a:lnSpc>
            </a:pPr>
            <a:r>
              <a:rPr lang="en-US" dirty="0" smtClean="0"/>
              <a:t>Number your pages and write your name as a header on the top right hand side of each page</a:t>
            </a:r>
          </a:p>
          <a:p>
            <a:pPr lvl="1">
              <a:lnSpc>
                <a:spcPct val="80000"/>
              </a:lnSpc>
            </a:pPr>
            <a:r>
              <a:rPr lang="en-GB" dirty="0" smtClean="0"/>
              <a:t>Use footnotes for definitions of key terms (optional)</a:t>
            </a:r>
          </a:p>
          <a:p>
            <a:pPr marL="342900" lvl="1" indent="-342900">
              <a:lnSpc>
                <a:spcPct val="80000"/>
              </a:lnSpc>
              <a:buFont typeface="Arial" pitchFamily="34" charset="0"/>
              <a:buChar char="•"/>
            </a:pPr>
            <a:r>
              <a:rPr lang="en-US" dirty="0" smtClean="0"/>
              <a:t>The </a:t>
            </a:r>
            <a:r>
              <a:rPr lang="en-US" b="1" dirty="0" smtClean="0"/>
              <a:t>Article</a:t>
            </a:r>
          </a:p>
          <a:p>
            <a:pPr marL="742950" lvl="2" indent="-342900">
              <a:lnSpc>
                <a:spcPct val="80000"/>
              </a:lnSpc>
            </a:pPr>
            <a:r>
              <a:rPr lang="en-US" sz="2800" dirty="0" smtClean="0"/>
              <a:t>If the article is long, you need to highlight the sections you use</a:t>
            </a:r>
            <a:endParaRPr lang="en-US" sz="2800" b="1" dirty="0" smtClean="0"/>
          </a:p>
          <a:p>
            <a:pPr marL="342900" lvl="2" indent="-342900">
              <a:lnSpc>
                <a:spcPct val="80000"/>
              </a:lnSpc>
            </a:pPr>
            <a:r>
              <a:rPr lang="en-US" sz="2800" dirty="0" smtClean="0"/>
              <a:t>Submission</a:t>
            </a:r>
          </a:p>
          <a:p>
            <a:pPr marL="800100" lvl="3" indent="-342900">
              <a:lnSpc>
                <a:spcPct val="80000"/>
              </a:lnSpc>
            </a:pPr>
            <a:r>
              <a:rPr lang="en-US" sz="2800" dirty="0" smtClean="0"/>
              <a:t>Also submit an electronic copy of the </a:t>
            </a:r>
            <a:r>
              <a:rPr lang="en-US" sz="2800" b="1" dirty="0" smtClean="0"/>
              <a:t>commentary</a:t>
            </a:r>
            <a:r>
              <a:rPr lang="en-US" sz="2800" dirty="0" smtClean="0"/>
              <a:t> and the </a:t>
            </a:r>
            <a:r>
              <a:rPr lang="en-US" sz="2800" b="1" dirty="0" smtClean="0"/>
              <a:t>article</a:t>
            </a:r>
            <a:r>
              <a:rPr lang="en-US" sz="2800" dirty="0" smtClean="0"/>
              <a:t>, for ISB records.</a:t>
            </a: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4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24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24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24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24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243">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24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4" name="Text Box 5"/>
          <p:cNvSpPr txBox="1">
            <a:spLocks noGrp="1" noChangeArrowheads="1"/>
          </p:cNvSpPr>
          <p:nvPr>
            <p:ph idx="1"/>
          </p:nvPr>
        </p:nvSpPr>
        <p:spPr bwMode="auto">
          <a:xfrm>
            <a:off x="457200" y="428604"/>
            <a:ext cx="8229600" cy="5170646"/>
          </a:xfrm>
          <a:prstGeom prst="rect">
            <a:avLst/>
          </a:prstGeom>
          <a:noFill/>
          <a:ln w="9525">
            <a:noFill/>
            <a:miter lim="800000"/>
            <a:headEnd/>
            <a:tailEnd/>
          </a:ln>
        </p:spPr>
        <p:txBody>
          <a:bodyPr wrap="square">
            <a:spAutoFit/>
          </a:bodyPr>
          <a:lstStyle/>
          <a:p>
            <a:pPr>
              <a:spcBef>
                <a:spcPct val="50000"/>
              </a:spcBef>
              <a:buNone/>
            </a:pPr>
            <a:r>
              <a:rPr lang="en-US" sz="6000" b="1" dirty="0">
                <a:solidFill>
                  <a:schemeClr val="bg1"/>
                </a:solidFill>
              </a:rPr>
              <a:t>Your </a:t>
            </a:r>
            <a:r>
              <a:rPr lang="en-US" sz="6000" b="1" dirty="0" smtClean="0">
                <a:solidFill>
                  <a:schemeClr val="bg1"/>
                </a:solidFill>
              </a:rPr>
              <a:t>articles have to </a:t>
            </a:r>
            <a:r>
              <a:rPr lang="en-US" sz="6000" b="1" dirty="0">
                <a:solidFill>
                  <a:schemeClr val="bg1"/>
                </a:solidFill>
              </a:rPr>
              <a:t>be recent. </a:t>
            </a:r>
            <a:endParaRPr lang="en-US" sz="6000" b="1" dirty="0" smtClean="0">
              <a:solidFill>
                <a:schemeClr val="bg1"/>
              </a:solidFill>
            </a:endParaRPr>
          </a:p>
          <a:p>
            <a:pPr>
              <a:spcBef>
                <a:spcPct val="50000"/>
              </a:spcBef>
              <a:buNone/>
            </a:pPr>
            <a:r>
              <a:rPr lang="en-US" sz="6000" b="1" dirty="0" smtClean="0">
                <a:solidFill>
                  <a:schemeClr val="bg1"/>
                </a:solidFill>
              </a:rPr>
              <a:t>It should be no older than 6 </a:t>
            </a:r>
            <a:r>
              <a:rPr lang="en-US" sz="6000" b="1" dirty="0">
                <a:solidFill>
                  <a:schemeClr val="bg1"/>
                </a:solidFill>
              </a:rPr>
              <a:t>months </a:t>
            </a:r>
            <a:r>
              <a:rPr lang="en-US" sz="6000" b="1" dirty="0" smtClean="0">
                <a:solidFill>
                  <a:schemeClr val="bg1"/>
                </a:solidFill>
              </a:rPr>
              <a:t>from the start of the course.</a:t>
            </a:r>
            <a:endParaRPr lang="en-GB" sz="6000" b="1" dirty="0">
              <a:solidFill>
                <a:schemeClr val="bg1"/>
              </a:solidFill>
            </a:endParaRP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GB" dirty="0" smtClean="0"/>
              <a:t>How else I can Help</a:t>
            </a:r>
          </a:p>
        </p:txBody>
      </p:sp>
      <p:sp>
        <p:nvSpPr>
          <p:cNvPr id="13315" name="Rectangle 3"/>
          <p:cNvSpPr>
            <a:spLocks noGrp="1" noChangeArrowheads="1"/>
          </p:cNvSpPr>
          <p:nvPr>
            <p:ph type="body" idx="1"/>
          </p:nvPr>
        </p:nvSpPr>
        <p:spPr/>
        <p:txBody>
          <a:bodyPr/>
          <a:lstStyle/>
          <a:p>
            <a:pPr eaLnBrk="1" hangingPunct="1"/>
            <a:r>
              <a:rPr lang="en-US" sz="2800" dirty="0" smtClean="0"/>
              <a:t>I cannot choose an article for you, but for your first IA, you could show me the article and I will tell you whether it is appropriate or not.</a:t>
            </a:r>
          </a:p>
          <a:p>
            <a:pPr eaLnBrk="1" hangingPunct="1"/>
            <a:r>
              <a:rPr lang="en-US" sz="2800" dirty="0" smtClean="0"/>
              <a:t>You will get feedback on the first version and will be allowed to make changes </a:t>
            </a:r>
            <a:r>
              <a:rPr lang="en-US" sz="2800" b="1" dirty="0" smtClean="0"/>
              <a:t>once.</a:t>
            </a:r>
          </a:p>
          <a:p>
            <a:pPr eaLnBrk="1" hangingPunct="1"/>
            <a:r>
              <a:rPr lang="en-US" sz="2800" dirty="0" smtClean="0"/>
              <a:t>The second version you submit will be your </a:t>
            </a:r>
            <a:r>
              <a:rPr lang="en-US" sz="2800" b="1" dirty="0" smtClean="0"/>
              <a:t>final version. </a:t>
            </a:r>
          </a:p>
          <a:p>
            <a:pPr lvl="1" eaLnBrk="1" hangingPunct="1"/>
            <a:r>
              <a:rPr lang="en-US" sz="2400" dirty="0" smtClean="0"/>
              <a:t>Your IB Score will be based on this version.</a:t>
            </a:r>
          </a:p>
          <a:p>
            <a:pPr lvl="1" eaLnBrk="1" hangingPunct="1">
              <a:buFontTx/>
              <a:buNone/>
            </a:pPr>
            <a:endParaRPr lang="en-GB" sz="2400" b="1" dirty="0" smtClean="0"/>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315">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31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714356"/>
            <a:ext cx="8229600" cy="4525963"/>
          </a:xfrm>
        </p:spPr>
        <p:txBody>
          <a:bodyPr>
            <a:noAutofit/>
          </a:bodyPr>
          <a:lstStyle/>
          <a:p>
            <a:pPr>
              <a:buNone/>
            </a:pPr>
            <a:r>
              <a:rPr lang="en-GB" sz="4800" dirty="0" smtClean="0"/>
              <a:t>The assessors appreciate variety. With each article you choose:</a:t>
            </a:r>
          </a:p>
          <a:p>
            <a:pPr lvl="1"/>
            <a:r>
              <a:rPr lang="en-GB" sz="4800" dirty="0" smtClean="0"/>
              <a:t>Cover </a:t>
            </a:r>
            <a:r>
              <a:rPr lang="en-GB" sz="4800" b="1" dirty="0" smtClean="0">
                <a:solidFill>
                  <a:schemeClr val="accent2">
                    <a:lumMod val="50000"/>
                  </a:schemeClr>
                </a:solidFill>
                <a:effectLst>
                  <a:outerShdw blurRad="38100" dist="38100" dir="2700000" algn="tl">
                    <a:srgbClr val="000000">
                      <a:alpha val="43137"/>
                    </a:srgbClr>
                  </a:outerShdw>
                </a:effectLst>
              </a:rPr>
              <a:t>a different part of the world </a:t>
            </a:r>
            <a:r>
              <a:rPr lang="en-GB" sz="4800" dirty="0" smtClean="0"/>
              <a:t>(i.e. Not only the US and the UK), </a:t>
            </a:r>
          </a:p>
          <a:p>
            <a:pPr lvl="1"/>
            <a:r>
              <a:rPr lang="en-GB" sz="4800" dirty="0" smtClean="0"/>
              <a:t>And</a:t>
            </a:r>
            <a:r>
              <a:rPr lang="en-GB" sz="4800" b="1" dirty="0" smtClean="0">
                <a:solidFill>
                  <a:schemeClr val="accent2">
                    <a:lumMod val="50000"/>
                  </a:schemeClr>
                </a:solidFill>
                <a:effectLst>
                  <a:outerShdw blurRad="38100" dist="38100" dir="2700000" algn="tl">
                    <a:srgbClr val="000000">
                      <a:alpha val="43137"/>
                    </a:srgbClr>
                  </a:outerShdw>
                </a:effectLst>
              </a:rPr>
              <a:t> Use a different source </a:t>
            </a:r>
          </a:p>
        </p:txBody>
      </p:sp>
    </p:spTree>
  </p:cSld>
  <p:clrMapOvr>
    <a:masterClrMapping/>
  </p:clrMapOvr>
  <p:transition>
    <p:wipe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mtClean="0"/>
              <a:t>Assessment</a:t>
            </a:r>
            <a:endParaRPr lang="en-GB" smtClean="0"/>
          </a:p>
        </p:txBody>
      </p:sp>
      <p:sp>
        <p:nvSpPr>
          <p:cNvPr id="5123" name="Rectangle 3"/>
          <p:cNvSpPr>
            <a:spLocks noGrp="1" noChangeArrowheads="1"/>
          </p:cNvSpPr>
          <p:nvPr>
            <p:ph type="body" idx="1"/>
          </p:nvPr>
        </p:nvSpPr>
        <p:spPr/>
        <p:txBody>
          <a:bodyPr/>
          <a:lstStyle/>
          <a:p>
            <a:pPr marL="65088" indent="-65088" eaLnBrk="1" hangingPunct="1">
              <a:buFontTx/>
              <a:buNone/>
            </a:pPr>
            <a:r>
              <a:rPr lang="en-US" dirty="0" smtClean="0"/>
              <a:t>There are 5 IB Criteria on which your commentary will be assessed:</a:t>
            </a:r>
          </a:p>
          <a:p>
            <a:pPr lvl="1" eaLnBrk="1" hangingPunct="1"/>
            <a:r>
              <a:rPr lang="en-US" sz="2000" dirty="0" smtClean="0"/>
              <a:t>A: word limit+ IAs cover more than 3 sections of syllabus. 								[2 marks]</a:t>
            </a:r>
          </a:p>
          <a:p>
            <a:pPr lvl="1" eaLnBrk="1" hangingPunct="1"/>
            <a:r>
              <a:rPr lang="en-US" sz="2000" dirty="0" smtClean="0"/>
              <a:t>B: 4 different sources + appropriate use of diagrams.									[4 marks] </a:t>
            </a:r>
          </a:p>
          <a:p>
            <a:pPr lvl="1" eaLnBrk="1" hangingPunct="1"/>
            <a:r>
              <a:rPr lang="en-US" sz="2000" dirty="0" smtClean="0"/>
              <a:t>C: Economic terms are used and are defined correctly.									[5 marks]</a:t>
            </a:r>
          </a:p>
          <a:p>
            <a:pPr lvl="1" eaLnBrk="1" hangingPunct="1"/>
            <a:r>
              <a:rPr lang="en-US" sz="2000" dirty="0" smtClean="0"/>
              <a:t>D: Theory explained and applied			[5 marks]</a:t>
            </a:r>
          </a:p>
          <a:p>
            <a:pPr lvl="1" eaLnBrk="1" hangingPunct="1"/>
            <a:r>
              <a:rPr lang="en-US" sz="2000" dirty="0" smtClean="0"/>
              <a:t>E: Evaluation 					[4 marks]</a:t>
            </a:r>
          </a:p>
          <a:p>
            <a:pPr marL="65088" indent="-65088" eaLnBrk="1" hangingPunct="1"/>
            <a:endParaRPr lang="en-GB" sz="2000" dirty="0" smtClean="0"/>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12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29698" name="Picture 2"/>
          <p:cNvPicPr>
            <a:picLocks noChangeAspect="1" noChangeArrowheads="1"/>
          </p:cNvPicPr>
          <p:nvPr/>
        </p:nvPicPr>
        <p:blipFill>
          <a:blip r:embed="rId2" cstate="print"/>
          <a:srcRect/>
          <a:stretch>
            <a:fillRect/>
          </a:stretch>
        </p:blipFill>
        <p:spPr bwMode="auto">
          <a:xfrm>
            <a:off x="129463" y="285728"/>
            <a:ext cx="8800255" cy="6243638"/>
          </a:xfrm>
          <a:prstGeom prst="rect">
            <a:avLst/>
          </a:prstGeom>
          <a:noFill/>
          <a:ln w="9525">
            <a:noFill/>
            <a:miter lim="800000"/>
            <a:headEnd/>
            <a:tailEnd/>
          </a:ln>
        </p:spPr>
      </p:pic>
    </p:spTree>
  </p:cSld>
  <p:clrMapOvr>
    <a:masterClrMapping/>
  </p:clrMapOvr>
  <p:transition>
    <p:wipe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143372" y="1600200"/>
            <a:ext cx="4543428" cy="4525963"/>
          </a:xfrm>
        </p:spPr>
        <p:txBody>
          <a:bodyPr/>
          <a:lstStyle/>
          <a:p>
            <a:pPr>
              <a:buNone/>
            </a:pPr>
            <a:r>
              <a:rPr lang="en-GB" dirty="0" smtClean="0"/>
              <a:t>The first three criteria of your portfolio should be no problem for you. </a:t>
            </a:r>
          </a:p>
          <a:p>
            <a:pPr>
              <a:buNone/>
            </a:pPr>
            <a:endParaRPr lang="en-GB" dirty="0"/>
          </a:p>
          <a:p>
            <a:pPr>
              <a:buNone/>
            </a:pPr>
            <a:r>
              <a:rPr lang="en-GB" dirty="0" smtClean="0"/>
              <a:t>Mistakes are possible here, but if you are careful A, B and C should be fine.</a:t>
            </a:r>
          </a:p>
          <a:p>
            <a:pPr>
              <a:buNone/>
            </a:pPr>
            <a:endParaRPr lang="en-GB" dirty="0"/>
          </a:p>
          <a:p>
            <a:pPr>
              <a:buNone/>
            </a:pPr>
            <a:endParaRPr lang="en-GB" dirty="0"/>
          </a:p>
        </p:txBody>
      </p:sp>
      <p:pic>
        <p:nvPicPr>
          <p:cNvPr id="30723" name="Picture 3"/>
          <p:cNvPicPr>
            <a:picLocks noChangeAspect="1" noChangeArrowheads="1"/>
          </p:cNvPicPr>
          <p:nvPr/>
        </p:nvPicPr>
        <p:blipFill>
          <a:blip r:embed="rId2" cstate="print"/>
          <a:srcRect/>
          <a:stretch>
            <a:fillRect/>
          </a:stretch>
        </p:blipFill>
        <p:spPr bwMode="auto">
          <a:xfrm>
            <a:off x="357158" y="0"/>
            <a:ext cx="3529032" cy="6786586"/>
          </a:xfrm>
          <a:prstGeom prst="rect">
            <a:avLst/>
          </a:prstGeom>
          <a:noFill/>
          <a:ln w="9525">
            <a:noFill/>
            <a:miter lim="800000"/>
            <a:headEnd/>
            <a:tailEnd/>
          </a:ln>
        </p:spPr>
      </p:pic>
    </p:spTree>
  </p:cSld>
  <p:clrMapOvr>
    <a:masterClrMapping/>
  </p:clrMapOvr>
  <p:transition>
    <p:wipe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57728" y="660399"/>
            <a:ext cx="4471990" cy="5697559"/>
          </a:xfrm>
        </p:spPr>
        <p:txBody>
          <a:bodyPr/>
          <a:lstStyle/>
          <a:p>
            <a:pPr>
              <a:buNone/>
            </a:pPr>
            <a:r>
              <a:rPr lang="en-GB" dirty="0" smtClean="0"/>
              <a:t>What separates the top students is the analysis and evaluation they show in D and E. </a:t>
            </a:r>
          </a:p>
          <a:p>
            <a:pPr>
              <a:buNone/>
            </a:pPr>
            <a:endParaRPr lang="en-GB" dirty="0" smtClean="0"/>
          </a:p>
          <a:p>
            <a:r>
              <a:rPr lang="en-GB" b="1" dirty="0" smtClean="0">
                <a:solidFill>
                  <a:schemeClr val="accent5">
                    <a:lumMod val="75000"/>
                  </a:schemeClr>
                </a:solidFill>
                <a:effectLst>
                  <a:outerShdw blurRad="38100" dist="38100" dir="2700000" algn="tl">
                    <a:srgbClr val="000000">
                      <a:alpha val="43137"/>
                    </a:srgbClr>
                  </a:outerShdw>
                </a:effectLst>
              </a:rPr>
              <a:t>Application</a:t>
            </a:r>
            <a:r>
              <a:rPr lang="en-GB" dirty="0" smtClean="0">
                <a:effectLst>
                  <a:outerShdw blurRad="38100" dist="38100" dir="2700000" algn="tl">
                    <a:srgbClr val="000000">
                      <a:alpha val="43137"/>
                    </a:srgbClr>
                  </a:outerShdw>
                </a:effectLst>
              </a:rPr>
              <a:t> </a:t>
            </a:r>
            <a:r>
              <a:rPr lang="en-GB" dirty="0" smtClean="0"/>
              <a:t>of theory</a:t>
            </a:r>
          </a:p>
          <a:p>
            <a:r>
              <a:rPr lang="en-GB" b="1" dirty="0" smtClean="0">
                <a:solidFill>
                  <a:schemeClr val="accent5">
                    <a:lumMod val="75000"/>
                  </a:schemeClr>
                </a:solidFill>
                <a:effectLst>
                  <a:outerShdw blurRad="38100" dist="38100" dir="2700000" algn="tl">
                    <a:srgbClr val="000000">
                      <a:alpha val="43137"/>
                    </a:srgbClr>
                  </a:outerShdw>
                </a:effectLst>
              </a:rPr>
              <a:t>Analysis </a:t>
            </a:r>
            <a:r>
              <a:rPr lang="en-GB" dirty="0" smtClean="0"/>
              <a:t>of the article</a:t>
            </a:r>
            <a:endParaRPr lang="en-GB" b="1" dirty="0" smtClean="0">
              <a:solidFill>
                <a:schemeClr val="accent5">
                  <a:lumMod val="75000"/>
                </a:schemeClr>
              </a:solidFill>
              <a:effectLst>
                <a:outerShdw blurRad="38100" dist="38100" dir="2700000" algn="tl">
                  <a:srgbClr val="000000">
                    <a:alpha val="43137"/>
                  </a:srgbClr>
                </a:outerShdw>
              </a:effectLst>
            </a:endParaRPr>
          </a:p>
          <a:p>
            <a:r>
              <a:rPr lang="en-GB" b="1" dirty="0" smtClean="0">
                <a:solidFill>
                  <a:schemeClr val="accent5">
                    <a:lumMod val="75000"/>
                  </a:schemeClr>
                </a:solidFill>
                <a:effectLst>
                  <a:outerShdw blurRad="38100" dist="38100" dir="2700000" algn="tl">
                    <a:srgbClr val="000000">
                      <a:alpha val="43137"/>
                    </a:srgbClr>
                  </a:outerShdw>
                </a:effectLst>
              </a:rPr>
              <a:t>Evaluation</a:t>
            </a:r>
            <a:r>
              <a:rPr lang="en-GB" dirty="0" smtClean="0">
                <a:effectLst>
                  <a:outerShdw blurRad="38100" dist="38100" dir="2700000" algn="tl">
                    <a:srgbClr val="000000">
                      <a:alpha val="43137"/>
                    </a:srgbClr>
                  </a:outerShdw>
                </a:effectLst>
              </a:rPr>
              <a:t> </a:t>
            </a:r>
            <a:r>
              <a:rPr lang="en-GB" dirty="0" smtClean="0"/>
              <a:t>of concepts involved</a:t>
            </a:r>
            <a:endParaRPr lang="en-GB" dirty="0"/>
          </a:p>
          <a:p>
            <a:pPr>
              <a:buNone/>
            </a:pPr>
            <a:endParaRPr lang="en-GB" dirty="0"/>
          </a:p>
        </p:txBody>
      </p:sp>
      <p:pic>
        <p:nvPicPr>
          <p:cNvPr id="31746" name="Picture 2"/>
          <p:cNvPicPr>
            <a:picLocks noChangeAspect="1" noChangeArrowheads="1"/>
          </p:cNvPicPr>
          <p:nvPr/>
        </p:nvPicPr>
        <p:blipFill>
          <a:blip r:embed="rId2" cstate="print"/>
          <a:srcRect/>
          <a:stretch>
            <a:fillRect/>
          </a:stretch>
        </p:blipFill>
        <p:spPr bwMode="auto">
          <a:xfrm>
            <a:off x="214282" y="214290"/>
            <a:ext cx="3976799" cy="6143644"/>
          </a:xfrm>
          <a:prstGeom prst="rect">
            <a:avLst/>
          </a:prstGeom>
          <a:noFill/>
          <a:ln w="9525">
            <a:noFill/>
            <a:miter lim="800000"/>
            <a:headEnd/>
            <a:tailEnd/>
          </a:ln>
        </p:spPr>
      </p:pic>
    </p:spTree>
  </p:cSld>
  <p:clrMapOvr>
    <a:masterClrMapping/>
  </p:clrMapOvr>
  <p:transition>
    <p:wipe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57288" y="474673"/>
            <a:ext cx="10687096" cy="4525963"/>
          </a:xfrm>
        </p:spPr>
        <p:txBody>
          <a:bodyPr>
            <a:noAutofit/>
          </a:bodyPr>
          <a:lstStyle/>
          <a:p>
            <a:pPr algn="ctr">
              <a:buNone/>
            </a:pPr>
            <a:r>
              <a:rPr lang="en-GB" sz="18800" dirty="0" smtClean="0">
                <a:solidFill>
                  <a:schemeClr val="bg1">
                    <a:lumMod val="95000"/>
                  </a:schemeClr>
                </a:solidFill>
                <a:effectLst>
                  <a:outerShdw blurRad="38100" dist="38100" dir="2700000" algn="tl">
                    <a:srgbClr val="000000">
                      <a:alpha val="43137"/>
                    </a:srgbClr>
                  </a:outerShdw>
                </a:effectLst>
              </a:rPr>
              <a:t>Expert Analysis </a:t>
            </a:r>
            <a:endParaRPr lang="en-GB" sz="18800" dirty="0">
              <a:solidFill>
                <a:schemeClr val="bg1">
                  <a:lumMod val="95000"/>
                </a:schemeClr>
              </a:solidFill>
              <a:effectLst>
                <a:outerShdw blurRad="38100" dist="38100" dir="2700000" algn="tl">
                  <a:srgbClr val="000000">
                    <a:alpha val="43137"/>
                  </a:srgbClr>
                </a:outerShdw>
              </a:effectLst>
            </a:endParaRPr>
          </a:p>
        </p:txBody>
      </p:sp>
    </p:spTree>
  </p:cSld>
  <p:clrMapOvr>
    <a:masterClrMapping/>
  </p:clrMapOvr>
  <p:transition>
    <p:wipe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3929059" y="214290"/>
            <a:ext cx="5214942" cy="6643710"/>
          </a:xfrm>
          <a:prstGeom prst="rect">
            <a:avLst/>
          </a:prstGeom>
          <a:noFill/>
          <a:ln w="9525">
            <a:noFill/>
            <a:miter lim="800000"/>
            <a:headEnd/>
            <a:tailEnd/>
          </a:ln>
        </p:spPr>
      </p:pic>
      <p:sp>
        <p:nvSpPr>
          <p:cNvPr id="2051" name="Rectangle 3"/>
          <p:cNvSpPr>
            <a:spLocks noGrp="1" noChangeArrowheads="1"/>
          </p:cNvSpPr>
          <p:nvPr>
            <p:ph type="subTitle" idx="1"/>
          </p:nvPr>
        </p:nvSpPr>
        <p:spPr>
          <a:xfrm>
            <a:off x="214282" y="290506"/>
            <a:ext cx="5286412" cy="5067320"/>
          </a:xfrm>
          <a:scene3d>
            <a:camera prst="orthographicFront"/>
            <a:lightRig rig="threePt" dir="t"/>
          </a:scene3d>
          <a:sp3d>
            <a:bevelT/>
          </a:sp3d>
        </p:spPr>
        <p:txBody>
          <a:bodyPr>
            <a:noAutofit/>
          </a:bodyPr>
          <a:lstStyle/>
          <a:p>
            <a:pPr algn="l" eaLnBrk="1" hangingPunct="1"/>
            <a:r>
              <a:rPr lang="en-US" sz="9600" dirty="0" smtClean="0">
                <a:solidFill>
                  <a:schemeClr val="accent6">
                    <a:lumMod val="60000"/>
                    <a:lumOff val="40000"/>
                  </a:schemeClr>
                </a:solidFill>
              </a:rPr>
              <a:t>How to write a brilliant</a:t>
            </a:r>
          </a:p>
          <a:p>
            <a:pPr algn="l" eaLnBrk="1" hangingPunct="1"/>
            <a:r>
              <a:rPr lang="en-US" sz="9600" dirty="0" smtClean="0">
                <a:solidFill>
                  <a:schemeClr val="accent6">
                    <a:lumMod val="60000"/>
                    <a:lumOff val="40000"/>
                  </a:schemeClr>
                </a:solidFill>
              </a:rPr>
              <a:t>IA.</a:t>
            </a:r>
            <a:endParaRPr lang="en-GB" sz="9600" dirty="0" smtClean="0">
              <a:solidFill>
                <a:schemeClr val="accent6">
                  <a:lumMod val="60000"/>
                  <a:lumOff val="40000"/>
                </a:schemeClr>
              </a:solidFill>
            </a:endParaRPr>
          </a:p>
        </p:txBody>
      </p:sp>
      <p:pic>
        <p:nvPicPr>
          <p:cNvPr id="2054" name="New Stories (Highway Blues).wma">
            <a:hlinkClick r:id="" action="ppaction://media"/>
          </p:cNvPr>
          <p:cNvPicPr>
            <a:picLocks noRot="1" noChangeAspect="1" noChangeArrowheads="1"/>
          </p:cNvPicPr>
          <p:nvPr>
            <a:audioFile r:link="rId1"/>
          </p:nvPr>
        </p:nvPicPr>
        <p:blipFill>
          <a:blip r:embed="rId4" cstate="print"/>
          <a:srcRect/>
          <a:stretch>
            <a:fillRect/>
          </a:stretch>
        </p:blipFill>
        <p:spPr bwMode="auto">
          <a:xfrm>
            <a:off x="4419600" y="7010400"/>
            <a:ext cx="304800" cy="304800"/>
          </a:xfrm>
          <a:prstGeom prst="rect">
            <a:avLst/>
          </a:prstGeom>
          <a:noFill/>
          <a:ln w="9525">
            <a:noFill/>
            <a:miter lim="800000"/>
            <a:headEnd/>
            <a:tailEnd/>
          </a:ln>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93714" fill="hold"/>
                                        <p:tgtEl>
                                          <p:spTgt spid="2054"/>
                                        </p:tgtEl>
                                      </p:cBhvr>
                                    </p:cmd>
                                  </p:childTnLst>
                                </p:cTn>
                              </p:par>
                              <p:par>
                                <p:cTn id="7" presetID="55" presetClass="entr" presetSubtype="0" fill="hold" grpId="0" nodeType="withEffect">
                                  <p:stCondLst>
                                    <p:cond delay="1500"/>
                                  </p:stCondLst>
                                  <p:childTnLst>
                                    <p:set>
                                      <p:cBhvr>
                                        <p:cTn id="8" dur="1" fill="hold">
                                          <p:stCondLst>
                                            <p:cond delay="0"/>
                                          </p:stCondLst>
                                        </p:cTn>
                                        <p:tgtEl>
                                          <p:spTgt spid="2051">
                                            <p:txEl>
                                              <p:pRg st="0" end="0"/>
                                            </p:txEl>
                                          </p:spTgt>
                                        </p:tgtEl>
                                        <p:attrNameLst>
                                          <p:attrName>style.visibility</p:attrName>
                                        </p:attrNameLst>
                                      </p:cBhvr>
                                      <p:to>
                                        <p:strVal val="visible"/>
                                      </p:to>
                                    </p:set>
                                    <p:anim calcmode="lin" valueType="num">
                                      <p:cBhvr>
                                        <p:cTn id="9" dur="1000" fill="hold"/>
                                        <p:tgtEl>
                                          <p:spTgt spid="2051">
                                            <p:txEl>
                                              <p:pRg st="0" end="0"/>
                                            </p:txEl>
                                          </p:spTgt>
                                        </p:tgtEl>
                                        <p:attrNameLst>
                                          <p:attrName>ppt_w</p:attrName>
                                        </p:attrNameLst>
                                      </p:cBhvr>
                                      <p:tavLst>
                                        <p:tav tm="0">
                                          <p:val>
                                            <p:strVal val="#ppt_w*0.70"/>
                                          </p:val>
                                        </p:tav>
                                        <p:tav tm="100000">
                                          <p:val>
                                            <p:strVal val="#ppt_w"/>
                                          </p:val>
                                        </p:tav>
                                      </p:tavLst>
                                    </p:anim>
                                    <p:anim calcmode="lin" valueType="num">
                                      <p:cBhvr>
                                        <p:cTn id="10" dur="1000" fill="hold"/>
                                        <p:tgtEl>
                                          <p:spTgt spid="2051">
                                            <p:txEl>
                                              <p:pRg st="0" end="0"/>
                                            </p:txEl>
                                          </p:spTgt>
                                        </p:tgtEl>
                                        <p:attrNameLst>
                                          <p:attrName>ppt_h</p:attrName>
                                        </p:attrNameLst>
                                      </p:cBhvr>
                                      <p:tavLst>
                                        <p:tav tm="0">
                                          <p:val>
                                            <p:strVal val="#ppt_h"/>
                                          </p:val>
                                        </p:tav>
                                        <p:tav tm="100000">
                                          <p:val>
                                            <p:strVal val="#ppt_h"/>
                                          </p:val>
                                        </p:tav>
                                      </p:tavLst>
                                    </p:anim>
                                    <p:animEffect transition="in" filter="fade">
                                      <p:cBhvr>
                                        <p:cTn id="11" dur="1000"/>
                                        <p:tgtEl>
                                          <p:spTgt spid="2051">
                                            <p:txEl>
                                              <p:pRg st="0" end="0"/>
                                            </p:txEl>
                                          </p:spTgt>
                                        </p:tgtEl>
                                      </p:cBhvr>
                                    </p:animEffect>
                                  </p:childTnLst>
                                </p:cTn>
                              </p:par>
                              <p:par>
                                <p:cTn id="12" presetID="55" presetClass="entr" presetSubtype="0" fill="hold" grpId="0" nodeType="withEffect">
                                  <p:stCondLst>
                                    <p:cond delay="1500"/>
                                  </p:stCondLst>
                                  <p:childTnLst>
                                    <p:set>
                                      <p:cBhvr>
                                        <p:cTn id="13" dur="1" fill="hold">
                                          <p:stCondLst>
                                            <p:cond delay="0"/>
                                          </p:stCondLst>
                                        </p:cTn>
                                        <p:tgtEl>
                                          <p:spTgt spid="2051">
                                            <p:txEl>
                                              <p:pRg st="1" end="1"/>
                                            </p:txEl>
                                          </p:spTgt>
                                        </p:tgtEl>
                                        <p:attrNameLst>
                                          <p:attrName>style.visibility</p:attrName>
                                        </p:attrNameLst>
                                      </p:cBhvr>
                                      <p:to>
                                        <p:strVal val="visible"/>
                                      </p:to>
                                    </p:set>
                                    <p:anim calcmode="lin" valueType="num">
                                      <p:cBhvr>
                                        <p:cTn id="14" dur="1000" fill="hold"/>
                                        <p:tgtEl>
                                          <p:spTgt spid="2051">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2051">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205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p:cTn id="17" fill="hold" display="0">
                  <p:stCondLst>
                    <p:cond delay="indefinite"/>
                  </p:stCondLst>
                  <p:endCondLst>
                    <p:cond evt="onNext" delay="0">
                      <p:tgtEl>
                        <p:sldTgt/>
                      </p:tgtEl>
                    </p:cond>
                    <p:cond evt="onPrev" delay="0">
                      <p:tgtEl>
                        <p:sldTgt/>
                      </p:tgtEl>
                    </p:cond>
                    <p:cond evt="onStopAudio" delay="0">
                      <p:tgtEl>
                        <p:sldTgt/>
                      </p:tgtEl>
                    </p:cond>
                  </p:endCondLst>
                </p:cTn>
                <p:tgtEl>
                  <p:spTgt spid="2054"/>
                </p:tgtEl>
              </p:cMediaNode>
            </p:audio>
          </p:childTnLst>
        </p:cTn>
      </p:par>
    </p:tnLst>
    <p:bldLst>
      <p:bldP spid="2051"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a:stretch>
            <a:fillRect/>
          </a:stretch>
        </p:blipFill>
        <p:spPr bwMode="auto">
          <a:xfrm>
            <a:off x="4591050" y="1362075"/>
            <a:ext cx="4552950" cy="5495925"/>
          </a:xfrm>
          <a:prstGeom prst="rect">
            <a:avLst/>
          </a:prstGeom>
          <a:noFill/>
          <a:ln w="9525">
            <a:noFill/>
            <a:miter lim="800000"/>
            <a:headEnd/>
            <a:tailEnd/>
          </a:ln>
        </p:spPr>
      </p:pic>
      <p:sp>
        <p:nvSpPr>
          <p:cNvPr id="2" name="Title 1"/>
          <p:cNvSpPr>
            <a:spLocks noGrp="1"/>
          </p:cNvSpPr>
          <p:nvPr>
            <p:ph type="title"/>
          </p:nvPr>
        </p:nvSpPr>
        <p:spPr>
          <a:xfrm>
            <a:off x="-42866" y="71414"/>
            <a:ext cx="9258336" cy="1143000"/>
          </a:xfrm>
        </p:spPr>
        <p:txBody>
          <a:bodyPr>
            <a:noAutofit/>
          </a:bodyPr>
          <a:lstStyle/>
          <a:p>
            <a:r>
              <a:rPr lang="en-US" sz="5400" dirty="0" smtClean="0">
                <a:solidFill>
                  <a:srgbClr val="FFC000"/>
                </a:solidFill>
                <a:effectLst>
                  <a:outerShdw blurRad="38100" dist="38100" dir="2700000" algn="tl">
                    <a:srgbClr val="000000">
                      <a:alpha val="43137"/>
                    </a:srgbClr>
                  </a:outerShdw>
                </a:effectLst>
              </a:rPr>
              <a:t>Homer Simpson on </a:t>
            </a:r>
            <a:r>
              <a:rPr lang="en-US" sz="5400" u="sng" dirty="0" smtClean="0">
                <a:solidFill>
                  <a:srgbClr val="FFC000"/>
                </a:solidFill>
                <a:effectLst>
                  <a:outerShdw blurRad="38100" dist="38100" dir="2700000" algn="tl">
                    <a:srgbClr val="000000">
                      <a:alpha val="43137"/>
                    </a:srgbClr>
                  </a:outerShdw>
                </a:effectLst>
              </a:rPr>
              <a:t>Evaluation</a:t>
            </a:r>
            <a:endParaRPr lang="en-US" sz="5400" u="sng" dirty="0">
              <a:solidFill>
                <a:srgbClr val="FFC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14282" y="1142984"/>
            <a:ext cx="4572032" cy="5340369"/>
          </a:xfrm>
        </p:spPr>
        <p:txBody>
          <a:bodyPr>
            <a:normAutofit fontScale="47500" lnSpcReduction="20000"/>
          </a:bodyPr>
          <a:lstStyle/>
          <a:p>
            <a:pPr algn="ctr">
              <a:buNone/>
            </a:pPr>
            <a:r>
              <a:rPr lang="en-US" dirty="0" smtClean="0"/>
              <a:t>Copy and paste this: </a:t>
            </a:r>
          </a:p>
          <a:p>
            <a:pPr algn="ctr">
              <a:buNone/>
            </a:pPr>
            <a:endParaRPr lang="en-US" dirty="0" smtClean="0">
              <a:solidFill>
                <a:srgbClr val="FF0000"/>
              </a:solidFill>
            </a:endParaRPr>
          </a:p>
          <a:p>
            <a:pPr algn="ctr">
              <a:buNone/>
            </a:pPr>
            <a:r>
              <a:rPr lang="en-US" dirty="0" smtClean="0">
                <a:solidFill>
                  <a:srgbClr val="FF0000"/>
                </a:solidFill>
              </a:rPr>
              <a:t>http://fliiby.com/file/132144/ay0fjcdh9o.html </a:t>
            </a:r>
          </a:p>
          <a:p>
            <a:pPr>
              <a:buNone/>
            </a:pPr>
            <a:r>
              <a:rPr lang="en-US" dirty="0" smtClean="0"/>
              <a:t/>
            </a:r>
            <a:br>
              <a:rPr lang="en-US" dirty="0" smtClean="0"/>
            </a:br>
            <a:r>
              <a:rPr lang="en-US" b="1" dirty="0" smtClean="0"/>
              <a:t>Shopkeeper</a:t>
            </a:r>
            <a:r>
              <a:rPr lang="en-US" dirty="0" smtClean="0"/>
              <a:t>: [</a:t>
            </a:r>
            <a:r>
              <a:rPr lang="en-US" i="1" dirty="0" smtClean="0"/>
              <a:t>Homer has agreed to purchase a </a:t>
            </a:r>
            <a:r>
              <a:rPr lang="en-US" i="1" dirty="0" err="1" smtClean="0"/>
              <a:t>Krusty</a:t>
            </a:r>
            <a:r>
              <a:rPr lang="en-US" i="1" dirty="0" smtClean="0"/>
              <a:t> doll for Bart's birthday</a:t>
            </a:r>
            <a:r>
              <a:rPr lang="en-US" dirty="0" smtClean="0"/>
              <a:t>] Take this object, but beware it carries a terrible curse! </a:t>
            </a:r>
            <a:br>
              <a:rPr lang="en-US" dirty="0" smtClean="0"/>
            </a:br>
            <a:r>
              <a:rPr lang="en-US" b="1" dirty="0" smtClean="0"/>
              <a:t>Homer</a:t>
            </a:r>
            <a:r>
              <a:rPr lang="en-US" dirty="0" smtClean="0"/>
              <a:t>: Ooh, that's bad. </a:t>
            </a:r>
            <a:br>
              <a:rPr lang="en-US" dirty="0" smtClean="0"/>
            </a:br>
            <a:r>
              <a:rPr lang="en-US" b="1" dirty="0" smtClean="0"/>
              <a:t>Shopkeeper</a:t>
            </a:r>
            <a:r>
              <a:rPr lang="en-US" dirty="0" smtClean="0"/>
              <a:t>: But it comes with a free </a:t>
            </a:r>
            <a:r>
              <a:rPr lang="en-US" dirty="0" err="1" smtClean="0"/>
              <a:t>frogurt</a:t>
            </a:r>
            <a:r>
              <a:rPr lang="en-US" dirty="0" smtClean="0"/>
              <a:t>! </a:t>
            </a:r>
            <a:br>
              <a:rPr lang="en-US" dirty="0" smtClean="0"/>
            </a:br>
            <a:r>
              <a:rPr lang="en-US" b="1" dirty="0" smtClean="0"/>
              <a:t>Homer</a:t>
            </a:r>
            <a:r>
              <a:rPr lang="en-US" dirty="0" smtClean="0"/>
              <a:t>: That's good. </a:t>
            </a:r>
            <a:br>
              <a:rPr lang="en-US" dirty="0" smtClean="0"/>
            </a:br>
            <a:r>
              <a:rPr lang="en-US" b="1" dirty="0" smtClean="0"/>
              <a:t>Shopkeeper</a:t>
            </a:r>
            <a:r>
              <a:rPr lang="en-US" dirty="0" smtClean="0"/>
              <a:t>: The </a:t>
            </a:r>
            <a:r>
              <a:rPr lang="en-US" dirty="0" err="1" smtClean="0"/>
              <a:t>frogurt</a:t>
            </a:r>
            <a:r>
              <a:rPr lang="en-US" dirty="0" smtClean="0"/>
              <a:t> is also cursed. </a:t>
            </a:r>
            <a:br>
              <a:rPr lang="en-US" dirty="0" smtClean="0"/>
            </a:br>
            <a:r>
              <a:rPr lang="en-US" b="1" dirty="0" smtClean="0"/>
              <a:t>Homer</a:t>
            </a:r>
            <a:r>
              <a:rPr lang="en-US" dirty="0" smtClean="0"/>
              <a:t>: That's bad. </a:t>
            </a:r>
            <a:br>
              <a:rPr lang="en-US" dirty="0" smtClean="0"/>
            </a:br>
            <a:r>
              <a:rPr lang="en-US" b="1" dirty="0" smtClean="0"/>
              <a:t>Shopkeeper</a:t>
            </a:r>
            <a:r>
              <a:rPr lang="en-US" dirty="0" smtClean="0"/>
              <a:t>: But you get your choice of toppings. </a:t>
            </a:r>
            <a:br>
              <a:rPr lang="en-US" dirty="0" smtClean="0"/>
            </a:br>
            <a:r>
              <a:rPr lang="en-US" b="1" dirty="0" smtClean="0"/>
              <a:t>Homer</a:t>
            </a:r>
            <a:r>
              <a:rPr lang="en-US" dirty="0" smtClean="0"/>
              <a:t>: That's good! </a:t>
            </a:r>
            <a:br>
              <a:rPr lang="en-US" dirty="0" smtClean="0"/>
            </a:br>
            <a:r>
              <a:rPr lang="en-US" b="1" dirty="0" smtClean="0"/>
              <a:t>Shopkeeper</a:t>
            </a:r>
            <a:r>
              <a:rPr lang="en-US" dirty="0" smtClean="0"/>
              <a:t>: The toppings contain potassium benzoate. </a:t>
            </a:r>
            <a:br>
              <a:rPr lang="en-US" dirty="0" smtClean="0"/>
            </a:br>
            <a:r>
              <a:rPr lang="en-US" dirty="0" smtClean="0"/>
              <a:t>[</a:t>
            </a:r>
            <a:r>
              <a:rPr lang="en-US" i="1" dirty="0" smtClean="0"/>
              <a:t>Homer looks puzzled</a:t>
            </a:r>
            <a:r>
              <a:rPr lang="en-US" dirty="0" smtClean="0"/>
              <a:t>] </a:t>
            </a:r>
            <a:br>
              <a:rPr lang="en-US" dirty="0" smtClean="0"/>
            </a:br>
            <a:r>
              <a:rPr lang="en-US" b="1" dirty="0" smtClean="0"/>
              <a:t>Shopkeeper</a:t>
            </a:r>
            <a:r>
              <a:rPr lang="en-US" dirty="0" smtClean="0"/>
              <a:t>: ...That's bad. </a:t>
            </a:r>
            <a:br>
              <a:rPr lang="en-US" dirty="0" smtClean="0"/>
            </a:br>
            <a:r>
              <a:rPr lang="en-US" dirty="0" smtClean="0"/>
              <a:t/>
            </a:r>
            <a:br>
              <a:rPr lang="en-US" dirty="0" smtClean="0"/>
            </a:br>
            <a:r>
              <a:rPr lang="en-US" dirty="0" smtClean="0"/>
              <a:t>We start with </a:t>
            </a:r>
            <a:r>
              <a:rPr lang="en-US" b="1" dirty="0" smtClean="0"/>
              <a:t>Homer's simplistic evaluation and then use it as a base for a more detailed evaluation that includes specific details as to </a:t>
            </a:r>
            <a:r>
              <a:rPr lang="en-US" sz="5900" b="1" dirty="0" smtClean="0"/>
              <a:t>why it's good or bad</a:t>
            </a:r>
            <a:r>
              <a:rPr lang="en-US" dirty="0" smtClean="0"/>
              <a:t>. Don’t be a being passive receptacle of information; rather, passing judgment on what they are learning simply doesn't occur to them.</a:t>
            </a:r>
          </a:p>
          <a:p>
            <a:pPr>
              <a:buNone/>
            </a:pPr>
            <a:endParaRPr lang="en-US" dirty="0"/>
          </a:p>
        </p:txBody>
      </p:sp>
    </p:spTree>
  </p:cSld>
  <p:clrMapOvr>
    <a:masterClrMapping/>
  </p:clrMapOvr>
  <p:transition>
    <p:wipe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688987"/>
            <a:ext cx="8229600" cy="4525963"/>
          </a:xfrm>
        </p:spPr>
        <p:txBody>
          <a:bodyPr>
            <a:normAutofit/>
          </a:bodyPr>
          <a:lstStyle/>
          <a:p>
            <a:pPr>
              <a:buNone/>
            </a:pPr>
            <a:r>
              <a:rPr lang="en-GB" dirty="0" smtClean="0"/>
              <a:t>IA’s are your chance to show that you have a clear grasp on economic theory. </a:t>
            </a:r>
          </a:p>
          <a:p>
            <a:pPr>
              <a:buNone/>
            </a:pPr>
            <a:endParaRPr lang="en-GB" dirty="0"/>
          </a:p>
          <a:p>
            <a:pPr>
              <a:buNone/>
            </a:pPr>
            <a:r>
              <a:rPr lang="en-GB" sz="4800" b="1" dirty="0" smtClean="0">
                <a:solidFill>
                  <a:schemeClr val="accent5">
                    <a:lumMod val="75000"/>
                  </a:schemeClr>
                </a:solidFill>
                <a:effectLst>
                  <a:outerShdw blurRad="38100" dist="38100" dir="2700000" algn="tl">
                    <a:srgbClr val="000000">
                      <a:alpha val="43137"/>
                    </a:srgbClr>
                  </a:outerShdw>
                </a:effectLst>
              </a:rPr>
              <a:t>Economists structure their thinking</a:t>
            </a:r>
            <a:r>
              <a:rPr lang="en-GB" dirty="0" smtClean="0"/>
              <a:t>, so you should as well. Apply the theories in a structured, considerate narrative.</a:t>
            </a:r>
          </a:p>
          <a:p>
            <a:pPr>
              <a:buNone/>
            </a:pPr>
            <a:endParaRPr lang="en-GB" dirty="0"/>
          </a:p>
        </p:txBody>
      </p:sp>
    </p:spTree>
  </p:cSld>
  <p:clrMapOvr>
    <a:masterClrMapping/>
  </p:clrMapOvr>
  <p:transition>
    <p:wipe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Hierarchy of Skills</a:t>
            </a:r>
            <a:endParaRPr lang="en-GB" dirty="0"/>
          </a:p>
        </p:txBody>
      </p:sp>
      <p:sp>
        <p:nvSpPr>
          <p:cNvPr id="3" name="Content Placeholder 2"/>
          <p:cNvSpPr>
            <a:spLocks noGrp="1"/>
          </p:cNvSpPr>
          <p:nvPr>
            <p:ph idx="1"/>
          </p:nvPr>
        </p:nvSpPr>
        <p:spPr/>
        <p:txBody>
          <a:bodyPr/>
          <a:lstStyle/>
          <a:p>
            <a:endParaRPr lang="en-GB" dirty="0"/>
          </a:p>
        </p:txBody>
      </p:sp>
      <p:pic>
        <p:nvPicPr>
          <p:cNvPr id="33794" name="Picture 2"/>
          <p:cNvPicPr>
            <a:picLocks noChangeAspect="1" noChangeArrowheads="1"/>
          </p:cNvPicPr>
          <p:nvPr/>
        </p:nvPicPr>
        <p:blipFill>
          <a:blip r:embed="rId2" cstate="print"/>
          <a:srcRect/>
          <a:stretch>
            <a:fillRect/>
          </a:stretch>
        </p:blipFill>
        <p:spPr bwMode="auto">
          <a:xfrm>
            <a:off x="285720" y="1071546"/>
            <a:ext cx="8501090" cy="5547095"/>
          </a:xfrm>
          <a:prstGeom prst="rect">
            <a:avLst/>
          </a:prstGeom>
          <a:noFill/>
          <a:ln w="9525">
            <a:noFill/>
            <a:miter lim="800000"/>
            <a:headEnd/>
            <a:tailEnd/>
          </a:ln>
        </p:spPr>
      </p:pic>
    </p:spTree>
  </p:cSld>
  <p:clrMapOvr>
    <a:masterClrMapping/>
  </p:clrMapOvr>
  <p:transition>
    <p:wipe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Evaluation?</a:t>
            </a:r>
            <a:endParaRPr lang="en-GB" dirty="0"/>
          </a:p>
        </p:txBody>
      </p:sp>
      <p:sp>
        <p:nvSpPr>
          <p:cNvPr id="3" name="Content Placeholder 2"/>
          <p:cNvSpPr>
            <a:spLocks noGrp="1"/>
          </p:cNvSpPr>
          <p:nvPr>
            <p:ph idx="1"/>
          </p:nvPr>
        </p:nvSpPr>
        <p:spPr/>
        <p:txBody>
          <a:bodyPr/>
          <a:lstStyle/>
          <a:p>
            <a:endParaRPr lang="en-GB"/>
          </a:p>
        </p:txBody>
      </p:sp>
      <p:pic>
        <p:nvPicPr>
          <p:cNvPr id="34818" name="Picture 2"/>
          <p:cNvPicPr>
            <a:picLocks noChangeAspect="1" noChangeArrowheads="1"/>
          </p:cNvPicPr>
          <p:nvPr/>
        </p:nvPicPr>
        <p:blipFill>
          <a:blip r:embed="rId2" cstate="print"/>
          <a:srcRect/>
          <a:stretch>
            <a:fillRect/>
          </a:stretch>
        </p:blipFill>
        <p:spPr bwMode="auto">
          <a:xfrm>
            <a:off x="108349" y="1614488"/>
            <a:ext cx="8964245" cy="4886346"/>
          </a:xfrm>
          <a:prstGeom prst="rect">
            <a:avLst/>
          </a:prstGeom>
          <a:noFill/>
          <a:ln w="9525">
            <a:noFill/>
            <a:miter lim="800000"/>
            <a:headEnd/>
            <a:tailEnd/>
          </a:ln>
        </p:spPr>
      </p:pic>
    </p:spTree>
  </p:cSld>
  <p:clrMapOvr>
    <a:masterClrMapping/>
  </p:clrMapOvr>
  <p:transition>
    <p:wipe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EVALUATION</a:t>
            </a:r>
            <a:br>
              <a:rPr lang="en-GB" b="1" dirty="0" smtClean="0"/>
            </a:br>
            <a:endParaRPr lang="en-GB" dirty="0"/>
          </a:p>
        </p:txBody>
      </p:sp>
      <p:sp>
        <p:nvSpPr>
          <p:cNvPr id="3" name="Content Placeholder 2"/>
          <p:cNvSpPr>
            <a:spLocks noGrp="1"/>
          </p:cNvSpPr>
          <p:nvPr>
            <p:ph idx="1"/>
          </p:nvPr>
        </p:nvSpPr>
        <p:spPr/>
        <p:txBody>
          <a:bodyPr>
            <a:normAutofit/>
          </a:bodyPr>
          <a:lstStyle/>
          <a:p>
            <a:pPr>
              <a:buNone/>
            </a:pPr>
            <a:r>
              <a:rPr lang="en-GB" sz="4400" dirty="0" smtClean="0"/>
              <a:t>1. </a:t>
            </a:r>
            <a:r>
              <a:rPr lang="en-GB" sz="4400" b="1" dirty="0" smtClean="0"/>
              <a:t>Short term versus long term implications</a:t>
            </a:r>
          </a:p>
          <a:p>
            <a:pPr>
              <a:buNone/>
            </a:pPr>
            <a:r>
              <a:rPr lang="en-GB" sz="4400" dirty="0" smtClean="0"/>
              <a:t>2. Effects on different </a:t>
            </a:r>
            <a:r>
              <a:rPr lang="en-GB" sz="4400" b="1" dirty="0" smtClean="0"/>
              <a:t>stakeholders</a:t>
            </a:r>
          </a:p>
          <a:p>
            <a:pPr>
              <a:buNone/>
            </a:pPr>
            <a:r>
              <a:rPr lang="en-GB" sz="4400" dirty="0" smtClean="0"/>
              <a:t>3. </a:t>
            </a:r>
            <a:r>
              <a:rPr lang="en-GB" sz="4400" b="1" dirty="0" smtClean="0"/>
              <a:t>Prioritise the arguments</a:t>
            </a:r>
          </a:p>
          <a:p>
            <a:pPr>
              <a:buNone/>
            </a:pPr>
            <a:r>
              <a:rPr lang="en-GB" sz="4400" dirty="0" smtClean="0"/>
              <a:t>4. Question </a:t>
            </a:r>
            <a:r>
              <a:rPr lang="en-GB" sz="4400" b="1" dirty="0" smtClean="0"/>
              <a:t>validity of a theory/data presented</a:t>
            </a:r>
            <a:endParaRPr lang="en-GB" sz="4400" dirty="0"/>
          </a:p>
        </p:txBody>
      </p:sp>
    </p:spTree>
  </p:cSld>
  <p:clrMapOvr>
    <a:masterClrMapping/>
  </p:clrMapOvr>
  <p:transition>
    <p:wipe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algn="just">
              <a:lnSpc>
                <a:spcPct val="90000"/>
              </a:lnSpc>
              <a:buNone/>
            </a:pPr>
            <a:r>
              <a:rPr lang="en-US" dirty="0" smtClean="0"/>
              <a:t>5.Can you detect contradictions/limitations between economic theory and the real world problem at hand.</a:t>
            </a:r>
          </a:p>
          <a:p>
            <a:pPr algn="just">
              <a:lnSpc>
                <a:spcPct val="90000"/>
              </a:lnSpc>
              <a:buNone/>
            </a:pPr>
            <a:r>
              <a:rPr lang="en-US" dirty="0" smtClean="0"/>
              <a:t>6. Are there winners and losers</a:t>
            </a:r>
          </a:p>
          <a:p>
            <a:pPr algn="just">
              <a:lnSpc>
                <a:spcPct val="90000"/>
              </a:lnSpc>
              <a:buNone/>
            </a:pPr>
            <a:r>
              <a:rPr lang="en-US" dirty="0" smtClean="0"/>
              <a:t>7. Is there any bias in the way the article was   written</a:t>
            </a:r>
          </a:p>
          <a:p>
            <a:pPr algn="just">
              <a:lnSpc>
                <a:spcPct val="90000"/>
              </a:lnSpc>
              <a:buNone/>
            </a:pPr>
            <a:r>
              <a:rPr lang="en-US" dirty="0" smtClean="0"/>
              <a:t>8. Can you predict what will happen in the future based on what happened in this article?</a:t>
            </a:r>
            <a:endParaRPr lang="en-GB" dirty="0" smtClean="0"/>
          </a:p>
          <a:p>
            <a:endParaRPr lang="en-GB" dirty="0"/>
          </a:p>
        </p:txBody>
      </p:sp>
    </p:spTree>
  </p:cSld>
  <p:clrMapOvr>
    <a:masterClrMapping/>
  </p:clrMapOvr>
  <p:transition>
    <p:wipe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Short Term Versus Long Term</a:t>
            </a:r>
            <a:endParaRPr lang="en-GB" dirty="0"/>
          </a:p>
        </p:txBody>
      </p:sp>
      <p:sp>
        <p:nvSpPr>
          <p:cNvPr id="3" name="Content Placeholder 2"/>
          <p:cNvSpPr>
            <a:spLocks noGrp="1"/>
          </p:cNvSpPr>
          <p:nvPr>
            <p:ph idx="1"/>
          </p:nvPr>
        </p:nvSpPr>
        <p:spPr/>
        <p:txBody>
          <a:bodyPr>
            <a:normAutofit lnSpcReduction="10000"/>
          </a:bodyPr>
          <a:lstStyle/>
          <a:p>
            <a:pPr>
              <a:buNone/>
            </a:pPr>
            <a:r>
              <a:rPr lang="en-GB" b="1" dirty="0" smtClean="0"/>
              <a:t>Examples:</a:t>
            </a:r>
          </a:p>
          <a:p>
            <a:r>
              <a:rPr lang="en-GB" dirty="0" smtClean="0"/>
              <a:t>“in the </a:t>
            </a:r>
            <a:r>
              <a:rPr lang="en-GB" b="1" i="1" dirty="0" smtClean="0"/>
              <a:t>short run, abnormal profits can be earned.</a:t>
            </a:r>
          </a:p>
          <a:p>
            <a:r>
              <a:rPr lang="en-GB" dirty="0" smtClean="0"/>
              <a:t>however, in the </a:t>
            </a:r>
            <a:r>
              <a:rPr lang="en-GB" b="1" i="1" dirty="0" smtClean="0"/>
              <a:t>long run this is not possible.”</a:t>
            </a:r>
          </a:p>
          <a:p>
            <a:r>
              <a:rPr lang="en-GB" b="1" dirty="0" smtClean="0"/>
              <a:t>or</a:t>
            </a:r>
          </a:p>
          <a:p>
            <a:r>
              <a:rPr lang="en-GB" dirty="0" smtClean="0"/>
              <a:t>“in the </a:t>
            </a:r>
            <a:r>
              <a:rPr lang="en-GB" b="1" i="1" dirty="0" smtClean="0"/>
              <a:t>short run, it is possible to justify the</a:t>
            </a:r>
          </a:p>
          <a:p>
            <a:r>
              <a:rPr lang="en-GB" dirty="0" smtClean="0"/>
              <a:t>infant industry argument. however, in the </a:t>
            </a:r>
            <a:r>
              <a:rPr lang="en-GB" b="1" i="1" dirty="0" smtClean="0"/>
              <a:t>long</a:t>
            </a:r>
          </a:p>
          <a:p>
            <a:r>
              <a:rPr lang="en-GB" b="1" i="1" dirty="0" smtClean="0"/>
              <a:t>run, the industry could be inefficient.</a:t>
            </a:r>
            <a:endParaRPr lang="en-GB" dirty="0"/>
          </a:p>
        </p:txBody>
      </p:sp>
    </p:spTree>
  </p:cSld>
  <p:clrMapOvr>
    <a:masterClrMapping/>
  </p:clrMapOvr>
  <p:transition>
    <p:wipe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The Validity of Assumptions</a:t>
            </a:r>
            <a:endParaRPr lang="en-GB" dirty="0"/>
          </a:p>
        </p:txBody>
      </p:sp>
      <p:sp>
        <p:nvSpPr>
          <p:cNvPr id="3" name="Content Placeholder 2"/>
          <p:cNvSpPr>
            <a:spLocks noGrp="1"/>
          </p:cNvSpPr>
          <p:nvPr>
            <p:ph idx="1"/>
          </p:nvPr>
        </p:nvSpPr>
        <p:spPr>
          <a:xfrm>
            <a:off x="428596" y="1000108"/>
            <a:ext cx="8715404" cy="4525963"/>
          </a:xfrm>
        </p:spPr>
        <p:txBody>
          <a:bodyPr>
            <a:noAutofit/>
          </a:bodyPr>
          <a:lstStyle/>
          <a:p>
            <a:endParaRPr lang="en-GB" sz="2800" b="1" dirty="0" smtClean="0"/>
          </a:p>
          <a:p>
            <a:pPr>
              <a:buNone/>
            </a:pPr>
            <a:r>
              <a:rPr lang="en-GB" sz="2800" dirty="0"/>
              <a:t>M</a:t>
            </a:r>
            <a:r>
              <a:rPr lang="en-GB" sz="2800" dirty="0" smtClean="0"/>
              <a:t>ost economic theory is based on </a:t>
            </a:r>
            <a:r>
              <a:rPr lang="en-GB" sz="2800" b="1" dirty="0" smtClean="0">
                <a:solidFill>
                  <a:schemeClr val="accent5">
                    <a:lumMod val="75000"/>
                  </a:schemeClr>
                </a:solidFill>
                <a:effectLst>
                  <a:outerShdw blurRad="38100" dist="38100" dir="2700000" algn="tl">
                    <a:srgbClr val="000000">
                      <a:alpha val="43137"/>
                    </a:srgbClr>
                  </a:outerShdw>
                </a:effectLst>
              </a:rPr>
              <a:t>assumptions</a:t>
            </a:r>
            <a:r>
              <a:rPr lang="en-GB" sz="2800" b="1" dirty="0" smtClean="0"/>
              <a:t>.  </a:t>
            </a:r>
            <a:r>
              <a:rPr lang="en-GB" sz="2800" dirty="0" smtClean="0"/>
              <a:t>Identify the assumptions in the article and </a:t>
            </a:r>
            <a:r>
              <a:rPr lang="en-GB" sz="2800" b="1" dirty="0" smtClean="0">
                <a:solidFill>
                  <a:schemeClr val="accent5">
                    <a:lumMod val="75000"/>
                  </a:schemeClr>
                </a:solidFill>
                <a:effectLst>
                  <a:outerShdw blurRad="38100" dist="38100" dir="2700000" algn="tl">
                    <a:srgbClr val="000000">
                      <a:alpha val="43137"/>
                    </a:srgbClr>
                  </a:outerShdw>
                </a:effectLst>
              </a:rPr>
              <a:t>question their validity</a:t>
            </a:r>
            <a:r>
              <a:rPr lang="en-GB" sz="2800" b="1" dirty="0" smtClean="0"/>
              <a:t>. </a:t>
            </a:r>
            <a:r>
              <a:rPr lang="en-GB" sz="2800" dirty="0" smtClean="0"/>
              <a:t>For </a:t>
            </a:r>
            <a:r>
              <a:rPr lang="en-GB" sz="2800" smtClean="0"/>
              <a:t>example:</a:t>
            </a:r>
            <a:endParaRPr lang="en-GB" sz="2800" b="1" dirty="0" smtClean="0"/>
          </a:p>
          <a:p>
            <a:pPr>
              <a:buNone/>
            </a:pPr>
            <a:r>
              <a:rPr lang="en-GB" sz="2800" dirty="0" smtClean="0"/>
              <a:t>“</a:t>
            </a:r>
            <a:r>
              <a:rPr lang="en-GB" sz="2800" i="1" dirty="0"/>
              <a:t>T</a:t>
            </a:r>
            <a:r>
              <a:rPr lang="en-GB" sz="2800" i="1" dirty="0" smtClean="0"/>
              <a:t>he </a:t>
            </a:r>
            <a:r>
              <a:rPr lang="en-GB" sz="2800" b="1" i="1" dirty="0" smtClean="0"/>
              <a:t>assumption of perfect competition that there is </a:t>
            </a:r>
            <a:r>
              <a:rPr lang="en-GB" sz="2800" i="1" dirty="0" smtClean="0"/>
              <a:t>perfect knowledge. This is unrealistic in globalised markets dominated by advertising.”</a:t>
            </a:r>
          </a:p>
          <a:p>
            <a:pPr>
              <a:buNone/>
            </a:pPr>
            <a:endParaRPr lang="en-GB" sz="2800" i="1" dirty="0"/>
          </a:p>
          <a:p>
            <a:pPr>
              <a:buNone/>
            </a:pPr>
            <a:r>
              <a:rPr lang="en-GB" sz="2800" i="1" dirty="0" smtClean="0"/>
              <a:t>“The theory of comparative advantage fails to take transport costs into account (from the producing country to the country buying the good). this is clearly a </a:t>
            </a:r>
            <a:r>
              <a:rPr lang="en-GB" sz="2800" b="1" i="1" dirty="0" smtClean="0"/>
              <a:t>weakness of the theory.”</a:t>
            </a:r>
            <a:endParaRPr lang="en-GB" sz="2800" dirty="0"/>
          </a:p>
        </p:txBody>
      </p:sp>
    </p:spTree>
  </p:cSld>
  <p:clrMapOvr>
    <a:masterClrMapping/>
  </p:clrMapOvr>
  <p:transition>
    <p:wipe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S</a:t>
            </a:r>
            <a:r>
              <a:rPr lang="en-GB" b="1" dirty="0" smtClean="0"/>
              <a:t>takeholders</a:t>
            </a:r>
            <a:endParaRPr lang="en-GB" dirty="0"/>
          </a:p>
        </p:txBody>
      </p:sp>
      <p:sp>
        <p:nvSpPr>
          <p:cNvPr id="3" name="Content Placeholder 2"/>
          <p:cNvSpPr>
            <a:spLocks noGrp="1"/>
          </p:cNvSpPr>
          <p:nvPr>
            <p:ph idx="1"/>
          </p:nvPr>
        </p:nvSpPr>
        <p:spPr/>
        <p:txBody>
          <a:bodyPr>
            <a:normAutofit fontScale="85000" lnSpcReduction="20000"/>
          </a:bodyPr>
          <a:lstStyle/>
          <a:p>
            <a:pPr>
              <a:buNone/>
            </a:pPr>
            <a:r>
              <a:rPr lang="en-GB" dirty="0"/>
              <a:t>C</a:t>
            </a:r>
            <a:r>
              <a:rPr lang="en-GB" dirty="0" smtClean="0"/>
              <a:t>onsider the issue from the points of view of different stakeholders:</a:t>
            </a:r>
          </a:p>
          <a:p>
            <a:pPr>
              <a:buNone/>
            </a:pPr>
            <a:endParaRPr lang="en-GB" b="1" dirty="0" smtClean="0"/>
          </a:p>
          <a:p>
            <a:pPr>
              <a:buNone/>
            </a:pPr>
            <a:r>
              <a:rPr lang="en-GB" dirty="0" smtClean="0"/>
              <a:t>Examples</a:t>
            </a:r>
          </a:p>
          <a:p>
            <a:pPr>
              <a:buNone/>
            </a:pPr>
            <a:endParaRPr lang="en-GB" dirty="0" smtClean="0"/>
          </a:p>
          <a:p>
            <a:pPr lvl="1"/>
            <a:r>
              <a:rPr lang="en-GB" dirty="0"/>
              <a:t>D</a:t>
            </a:r>
            <a:r>
              <a:rPr lang="en-GB" dirty="0" smtClean="0"/>
              <a:t>omestic producers</a:t>
            </a:r>
          </a:p>
          <a:p>
            <a:pPr lvl="1"/>
            <a:r>
              <a:rPr lang="en-GB" dirty="0"/>
              <a:t>C</a:t>
            </a:r>
            <a:r>
              <a:rPr lang="en-GB" dirty="0" smtClean="0"/>
              <a:t>onsumers</a:t>
            </a:r>
          </a:p>
          <a:p>
            <a:pPr lvl="1"/>
            <a:r>
              <a:rPr lang="en-GB" dirty="0"/>
              <a:t>G</a:t>
            </a:r>
            <a:r>
              <a:rPr lang="en-GB" dirty="0" smtClean="0"/>
              <a:t>overnment</a:t>
            </a:r>
          </a:p>
          <a:p>
            <a:pPr lvl="1"/>
            <a:r>
              <a:rPr lang="en-GB" dirty="0"/>
              <a:t>F</a:t>
            </a:r>
            <a:r>
              <a:rPr lang="en-GB" dirty="0" smtClean="0"/>
              <a:t>oreign producers</a:t>
            </a:r>
          </a:p>
          <a:p>
            <a:pPr lvl="1"/>
            <a:r>
              <a:rPr lang="en-GB" dirty="0" smtClean="0"/>
              <a:t>High income people</a:t>
            </a:r>
          </a:p>
          <a:p>
            <a:pPr lvl="1"/>
            <a:r>
              <a:rPr lang="en-GB" dirty="0" smtClean="0"/>
              <a:t>Low income people</a:t>
            </a:r>
            <a:endParaRPr lang="en-GB" dirty="0"/>
          </a:p>
        </p:txBody>
      </p:sp>
    </p:spTree>
  </p:cSld>
  <p:clrMapOvr>
    <a:masterClrMapping/>
  </p:clrMapOvr>
  <p:transition>
    <p:wipe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42852"/>
            <a:ext cx="8229600" cy="1143000"/>
          </a:xfrm>
        </p:spPr>
        <p:txBody>
          <a:bodyPr>
            <a:normAutofit/>
          </a:bodyPr>
          <a:lstStyle/>
          <a:p>
            <a:r>
              <a:rPr lang="en-GB" b="1" dirty="0" smtClean="0"/>
              <a:t>Prioritise the Arguments</a:t>
            </a:r>
            <a:endParaRPr lang="en-GB" dirty="0"/>
          </a:p>
        </p:txBody>
      </p:sp>
      <p:sp>
        <p:nvSpPr>
          <p:cNvPr id="3" name="Content Placeholder 2"/>
          <p:cNvSpPr>
            <a:spLocks noGrp="1"/>
          </p:cNvSpPr>
          <p:nvPr>
            <p:ph idx="1"/>
          </p:nvPr>
        </p:nvSpPr>
        <p:spPr>
          <a:xfrm>
            <a:off x="457200" y="1214422"/>
            <a:ext cx="8229600" cy="4911741"/>
          </a:xfrm>
        </p:spPr>
        <p:txBody>
          <a:bodyPr>
            <a:normAutofit/>
          </a:bodyPr>
          <a:lstStyle/>
          <a:p>
            <a:pPr>
              <a:buNone/>
            </a:pPr>
            <a:r>
              <a:rPr lang="en-GB" dirty="0" smtClean="0"/>
              <a:t>For example, you might structure your reasoning like this:</a:t>
            </a:r>
          </a:p>
          <a:p>
            <a:pPr>
              <a:buNone/>
            </a:pPr>
            <a:endParaRPr lang="en-GB" dirty="0" smtClean="0"/>
          </a:p>
          <a:p>
            <a:pPr>
              <a:buNone/>
            </a:pPr>
            <a:r>
              <a:rPr lang="en-GB" dirty="0" smtClean="0"/>
              <a:t>The </a:t>
            </a:r>
            <a:r>
              <a:rPr lang="en-GB" b="1" i="1" dirty="0" smtClean="0">
                <a:solidFill>
                  <a:schemeClr val="accent5">
                    <a:lumMod val="75000"/>
                  </a:schemeClr>
                </a:solidFill>
                <a:effectLst>
                  <a:outerShdw blurRad="38100" dist="38100" dir="2700000" algn="tl">
                    <a:srgbClr val="000000">
                      <a:alpha val="43137"/>
                    </a:srgbClr>
                  </a:outerShdw>
                </a:effectLst>
              </a:rPr>
              <a:t>most important argument </a:t>
            </a:r>
            <a:r>
              <a:rPr lang="en-GB" u="sng" dirty="0" smtClean="0"/>
              <a:t>against</a:t>
            </a:r>
            <a:r>
              <a:rPr lang="en-GB" dirty="0" smtClean="0"/>
              <a:t> protectionism is….	</a:t>
            </a:r>
          </a:p>
          <a:p>
            <a:pPr>
              <a:buNone/>
            </a:pPr>
            <a:r>
              <a:rPr lang="en-GB" dirty="0" smtClean="0"/>
              <a:t>The </a:t>
            </a:r>
            <a:r>
              <a:rPr lang="en-GB" b="1" i="1" dirty="0" smtClean="0">
                <a:solidFill>
                  <a:schemeClr val="accent5">
                    <a:lumMod val="75000"/>
                  </a:schemeClr>
                </a:solidFill>
                <a:effectLst>
                  <a:outerShdw blurRad="38100" dist="38100" dir="2700000" algn="tl">
                    <a:srgbClr val="000000">
                      <a:alpha val="43137"/>
                    </a:srgbClr>
                  </a:outerShdw>
                </a:effectLst>
              </a:rPr>
              <a:t>least effective argument </a:t>
            </a:r>
            <a:r>
              <a:rPr lang="en-GB" i="1" u="sng" dirty="0" smtClean="0"/>
              <a:t>for</a:t>
            </a:r>
            <a:r>
              <a:rPr lang="en-GB" i="1" dirty="0" smtClean="0"/>
              <a:t> </a:t>
            </a:r>
            <a:r>
              <a:rPr lang="en-GB" dirty="0" smtClean="0"/>
              <a:t>protectionism is….</a:t>
            </a:r>
          </a:p>
          <a:p>
            <a:pPr>
              <a:buNone/>
            </a:pPr>
            <a:r>
              <a:rPr lang="en-GB" b="1" i="1" dirty="0">
                <a:solidFill>
                  <a:schemeClr val="accent5">
                    <a:lumMod val="75000"/>
                  </a:schemeClr>
                </a:solidFill>
                <a:effectLst>
                  <a:outerShdw blurRad="38100" dist="38100" dir="2700000" algn="tl">
                    <a:srgbClr val="000000">
                      <a:alpha val="43137"/>
                    </a:srgbClr>
                  </a:outerShdw>
                </a:effectLst>
              </a:rPr>
              <a:t>O</a:t>
            </a:r>
            <a:r>
              <a:rPr lang="en-GB" b="1" i="1" dirty="0" smtClean="0">
                <a:solidFill>
                  <a:schemeClr val="accent5">
                    <a:lumMod val="75000"/>
                  </a:schemeClr>
                </a:solidFill>
                <a:effectLst>
                  <a:outerShdw blurRad="38100" dist="38100" dir="2700000" algn="tl">
                    <a:srgbClr val="000000">
                      <a:alpha val="43137"/>
                    </a:srgbClr>
                  </a:outerShdw>
                </a:effectLst>
              </a:rPr>
              <a:t>n balance</a:t>
            </a:r>
            <a:r>
              <a:rPr lang="en-GB" i="1" dirty="0" smtClean="0"/>
              <a:t>, the strongest argument in </a:t>
            </a:r>
            <a:r>
              <a:rPr lang="en-GB" dirty="0" smtClean="0"/>
              <a:t>favour is…</a:t>
            </a:r>
            <a:endParaRPr lang="en-GB" dirty="0"/>
          </a:p>
        </p:txBody>
      </p:sp>
    </p:spTree>
  </p:cSld>
  <p:clrMapOvr>
    <a:masterClrMapping/>
  </p:clrMapOvr>
  <p:transition>
    <p:wipe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n-US" smtClean="0"/>
              <a:t>What is an IA?</a:t>
            </a:r>
            <a:endParaRPr lang="en-GB" smtClean="0"/>
          </a:p>
        </p:txBody>
      </p:sp>
      <p:sp>
        <p:nvSpPr>
          <p:cNvPr id="4099" name="Rectangle 3"/>
          <p:cNvSpPr>
            <a:spLocks noGrp="1" noChangeArrowheads="1"/>
          </p:cNvSpPr>
          <p:nvPr>
            <p:ph type="body" idx="1"/>
          </p:nvPr>
        </p:nvSpPr>
        <p:spPr/>
        <p:txBody>
          <a:bodyPr/>
          <a:lstStyle/>
          <a:p>
            <a:pPr marL="0" indent="0" eaLnBrk="1" hangingPunct="1">
              <a:buFontTx/>
              <a:buNone/>
            </a:pPr>
            <a:r>
              <a:rPr lang="en-US" sz="2800" smtClean="0"/>
              <a:t>An internal Assessment in Economics is a written commentary based on an economics article that you have chosen. </a:t>
            </a:r>
          </a:p>
          <a:p>
            <a:pPr marL="0" indent="0" eaLnBrk="1" hangingPunct="1">
              <a:buFontTx/>
              <a:buNone/>
            </a:pPr>
            <a:endParaRPr lang="en-US" sz="2800" smtClean="0"/>
          </a:p>
          <a:p>
            <a:pPr marL="0" indent="0" eaLnBrk="1" hangingPunct="1">
              <a:buFontTx/>
              <a:buNone/>
            </a:pPr>
            <a:r>
              <a:rPr lang="en-US" sz="2800" smtClean="0"/>
              <a:t>The article you choose should allow you to explain and analyze economic events</a:t>
            </a:r>
            <a:r>
              <a:rPr lang="en-US" smtClean="0"/>
              <a:t>.</a:t>
            </a:r>
          </a:p>
          <a:p>
            <a:pPr lvl="1" eaLnBrk="1" hangingPunct="1">
              <a:buFont typeface="Wingdings" pitchFamily="2" charset="2"/>
              <a:buChar char="Ø"/>
            </a:pPr>
            <a:r>
              <a:rPr lang="en-US" sz="2400" smtClean="0"/>
              <a:t>For Economics SL, your IA represents 25% of your total IB score.</a:t>
            </a:r>
          </a:p>
          <a:p>
            <a:pPr lvl="1" eaLnBrk="1" hangingPunct="1">
              <a:buFont typeface="Wingdings" pitchFamily="2" charset="2"/>
              <a:buChar char="Ø"/>
            </a:pPr>
            <a:r>
              <a:rPr lang="en-US" sz="2400" smtClean="0"/>
              <a:t>For Economics HL, your IA represents 20% of your total IB score.</a:t>
            </a:r>
          </a:p>
          <a:p>
            <a:pPr marL="0" indent="0" eaLnBrk="1" hangingPunct="1">
              <a:buFontTx/>
              <a:buNone/>
            </a:pPr>
            <a:endParaRPr lang="en-GB" smtClean="0"/>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5" presetClass="entr" presetSubtype="0" fill="hold" nodeType="clickEffect">
                                  <p:stCondLst>
                                    <p:cond delay="0"/>
                                  </p:stCondLst>
                                  <p:childTnLst>
                                    <p:set>
                                      <p:cBhvr>
                                        <p:cTn id="10" dur="1" fill="hold">
                                          <p:stCondLst>
                                            <p:cond delay="0"/>
                                          </p:stCondLst>
                                        </p:cTn>
                                        <p:tgtEl>
                                          <p:spTgt spid="4099">
                                            <p:txEl>
                                              <p:pRg st="3" end="3"/>
                                            </p:txEl>
                                          </p:spTgt>
                                        </p:tgtEl>
                                        <p:attrNameLst>
                                          <p:attrName>style.visibility</p:attrName>
                                        </p:attrNameLst>
                                      </p:cBhvr>
                                      <p:to>
                                        <p:strVal val="visible"/>
                                      </p:to>
                                    </p:set>
                                    <p:anim calcmode="lin" valueType="num">
                                      <p:cBhvr>
                                        <p:cTn id="11" dur="1000" fill="hold"/>
                                        <p:tgtEl>
                                          <p:spTgt spid="4099">
                                            <p:txEl>
                                              <p:pRg st="3" end="3"/>
                                            </p:txEl>
                                          </p:spTgt>
                                        </p:tgtEl>
                                        <p:attrNameLst>
                                          <p:attrName>ppt_w</p:attrName>
                                        </p:attrNameLst>
                                      </p:cBhvr>
                                      <p:tavLst>
                                        <p:tav tm="0">
                                          <p:val>
                                            <p:strVal val="#ppt_w*0.70"/>
                                          </p:val>
                                        </p:tav>
                                        <p:tav tm="100000">
                                          <p:val>
                                            <p:strVal val="#ppt_w"/>
                                          </p:val>
                                        </p:tav>
                                      </p:tavLst>
                                    </p:anim>
                                    <p:anim calcmode="lin" valueType="num">
                                      <p:cBhvr>
                                        <p:cTn id="12" dur="1000" fill="hold"/>
                                        <p:tgtEl>
                                          <p:spTgt spid="4099">
                                            <p:txEl>
                                              <p:pRg st="3" end="3"/>
                                            </p:txEl>
                                          </p:spTgt>
                                        </p:tgtEl>
                                        <p:attrNameLst>
                                          <p:attrName>ppt_h</p:attrName>
                                        </p:attrNameLst>
                                      </p:cBhvr>
                                      <p:tavLst>
                                        <p:tav tm="0">
                                          <p:val>
                                            <p:strVal val="#ppt_h"/>
                                          </p:val>
                                        </p:tav>
                                        <p:tav tm="100000">
                                          <p:val>
                                            <p:strVal val="#ppt_h"/>
                                          </p:val>
                                        </p:tav>
                                      </p:tavLst>
                                    </p:anim>
                                    <p:animEffect transition="in" filter="fade">
                                      <p:cBhvr>
                                        <p:cTn id="13" dur="1000"/>
                                        <p:tgtEl>
                                          <p:spTgt spid="4099">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55" presetClass="entr" presetSubtype="0" fill="hold" nodeType="clickEffect">
                                  <p:stCondLst>
                                    <p:cond delay="0"/>
                                  </p:stCondLst>
                                  <p:childTnLst>
                                    <p:set>
                                      <p:cBhvr>
                                        <p:cTn id="17" dur="1" fill="hold">
                                          <p:stCondLst>
                                            <p:cond delay="0"/>
                                          </p:stCondLst>
                                        </p:cTn>
                                        <p:tgtEl>
                                          <p:spTgt spid="4099">
                                            <p:txEl>
                                              <p:pRg st="4" end="4"/>
                                            </p:txEl>
                                          </p:spTgt>
                                        </p:tgtEl>
                                        <p:attrNameLst>
                                          <p:attrName>style.visibility</p:attrName>
                                        </p:attrNameLst>
                                      </p:cBhvr>
                                      <p:to>
                                        <p:strVal val="visible"/>
                                      </p:to>
                                    </p:set>
                                    <p:anim calcmode="lin" valueType="num">
                                      <p:cBhvr>
                                        <p:cTn id="18" dur="1000" fill="hold"/>
                                        <p:tgtEl>
                                          <p:spTgt spid="4099">
                                            <p:txEl>
                                              <p:pRg st="4" end="4"/>
                                            </p:txEl>
                                          </p:spTgt>
                                        </p:tgtEl>
                                        <p:attrNameLst>
                                          <p:attrName>ppt_w</p:attrName>
                                        </p:attrNameLst>
                                      </p:cBhvr>
                                      <p:tavLst>
                                        <p:tav tm="0">
                                          <p:val>
                                            <p:strVal val="#ppt_w*0.70"/>
                                          </p:val>
                                        </p:tav>
                                        <p:tav tm="100000">
                                          <p:val>
                                            <p:strVal val="#ppt_w"/>
                                          </p:val>
                                        </p:tav>
                                      </p:tavLst>
                                    </p:anim>
                                    <p:anim calcmode="lin" valueType="num">
                                      <p:cBhvr>
                                        <p:cTn id="19" dur="1000" fill="hold"/>
                                        <p:tgtEl>
                                          <p:spTgt spid="4099">
                                            <p:txEl>
                                              <p:pRg st="4" end="4"/>
                                            </p:txEl>
                                          </p:spTgt>
                                        </p:tgtEl>
                                        <p:attrNameLst>
                                          <p:attrName>ppt_h</p:attrName>
                                        </p:attrNameLst>
                                      </p:cBhvr>
                                      <p:tavLst>
                                        <p:tav tm="0">
                                          <p:val>
                                            <p:strVal val="#ppt_h"/>
                                          </p:val>
                                        </p:tav>
                                        <p:tav tm="100000">
                                          <p:val>
                                            <p:strVal val="#ppt_h"/>
                                          </p:val>
                                        </p:tav>
                                      </p:tavLst>
                                    </p:anim>
                                    <p:animEffect transition="in" filter="fade">
                                      <p:cBhvr>
                                        <p:cTn id="20" dur="1000"/>
                                        <p:tgtEl>
                                          <p:spTgt spid="409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en-GB" dirty="0" smtClean="0"/>
              <a:t>Good answers make connections between topics </a:t>
            </a:r>
          </a:p>
          <a:p>
            <a:r>
              <a:rPr lang="en-GB" dirty="0" smtClean="0"/>
              <a:t>Be aware that economic events never occur in isolation</a:t>
            </a:r>
          </a:p>
          <a:p>
            <a:r>
              <a:rPr lang="en-GB" dirty="0" smtClean="0"/>
              <a:t>Question the reliability of any subjective (normative) statement.</a:t>
            </a:r>
          </a:p>
          <a:p>
            <a:r>
              <a:rPr lang="en-GB" dirty="0" smtClean="0"/>
              <a:t>Consider short and long-term consequences</a:t>
            </a:r>
          </a:p>
          <a:p>
            <a:endParaRPr lang="en-GB" dirty="0"/>
          </a:p>
        </p:txBody>
      </p:sp>
    </p:spTree>
  </p:cSld>
  <p:clrMapOvr>
    <a:masterClrMapping/>
  </p:clrMapOvr>
  <p:transition>
    <p:wipe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lnSpcReduction="10000"/>
          </a:bodyPr>
          <a:lstStyle/>
          <a:p>
            <a:r>
              <a:rPr lang="en-GB" dirty="0" smtClean="0"/>
              <a:t>Drop the “ceteris-paribus” assumption and see where it takes you.</a:t>
            </a:r>
          </a:p>
          <a:p>
            <a:r>
              <a:rPr lang="en-GB" dirty="0" smtClean="0"/>
              <a:t>Challenge views and statements.</a:t>
            </a:r>
          </a:p>
          <a:p>
            <a:r>
              <a:rPr lang="en-GB" dirty="0" smtClean="0"/>
              <a:t>Consider the Fallacy of Composition –that what is good for one person is good for the whole</a:t>
            </a:r>
          </a:p>
          <a:p>
            <a:r>
              <a:rPr lang="en-GB" dirty="0" smtClean="0"/>
              <a:t>Consider the Single Causation Fallacy –that only a single factor is the cause of an economic situation.</a:t>
            </a:r>
          </a:p>
          <a:p>
            <a:endParaRPr lang="en-GB" dirty="0"/>
          </a:p>
        </p:txBody>
      </p:sp>
    </p:spTree>
  </p:cSld>
  <p:clrMapOvr>
    <a:masterClrMapping/>
  </p:clrMapOvr>
  <p:transition>
    <p:wipe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42952" y="714356"/>
            <a:ext cx="8972584" cy="7000924"/>
          </a:xfrm>
        </p:spPr>
        <p:txBody>
          <a:bodyPr>
            <a:normAutofit/>
          </a:bodyPr>
          <a:lstStyle/>
          <a:p>
            <a:pPr>
              <a:buNone/>
            </a:pPr>
            <a:r>
              <a:rPr lang="en-GB" dirty="0" smtClean="0">
                <a:solidFill>
                  <a:schemeClr val="bg1"/>
                </a:solidFill>
              </a:rPr>
              <a:t>Remember you’re showing </a:t>
            </a:r>
            <a:r>
              <a:rPr lang="en-GB" sz="6000" b="1" dirty="0" smtClean="0">
                <a:solidFill>
                  <a:schemeClr val="bg1"/>
                </a:solidFill>
              </a:rPr>
              <a:t>the same skills here that you’re showing in your exam answers</a:t>
            </a:r>
            <a:r>
              <a:rPr lang="en-GB" dirty="0" smtClean="0">
                <a:solidFill>
                  <a:schemeClr val="bg1"/>
                </a:solidFill>
              </a:rPr>
              <a:t>.</a:t>
            </a:r>
          </a:p>
          <a:p>
            <a:pPr>
              <a:buNone/>
            </a:pPr>
            <a:endParaRPr lang="en-GB" dirty="0">
              <a:solidFill>
                <a:schemeClr val="bg1"/>
              </a:solidFill>
            </a:endParaRPr>
          </a:p>
          <a:p>
            <a:pPr>
              <a:buNone/>
            </a:pPr>
            <a:endParaRPr lang="en-GB" dirty="0">
              <a:solidFill>
                <a:schemeClr val="bg1"/>
              </a:solidFill>
            </a:endParaRPr>
          </a:p>
        </p:txBody>
      </p:sp>
    </p:spTree>
  </p:cSld>
  <p:clrMapOvr>
    <a:masterClrMapping/>
  </p:clrMapOvr>
  <p:transition>
    <p:wipe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B0F0">
            <a:alpha val="16000"/>
          </a:srgbClr>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mtClean="0"/>
              <a:t>What to do?</a:t>
            </a:r>
            <a:endParaRPr lang="en-GB" smtClean="0"/>
          </a:p>
        </p:txBody>
      </p:sp>
      <p:sp>
        <p:nvSpPr>
          <p:cNvPr id="6147" name="Rectangle 3"/>
          <p:cNvSpPr>
            <a:spLocks noGrp="1" noChangeArrowheads="1"/>
          </p:cNvSpPr>
          <p:nvPr>
            <p:ph type="body" idx="1"/>
          </p:nvPr>
        </p:nvSpPr>
        <p:spPr/>
        <p:txBody>
          <a:bodyPr/>
          <a:lstStyle/>
          <a:p>
            <a:pPr marL="0" indent="0" eaLnBrk="1" hangingPunct="1">
              <a:buFontTx/>
              <a:buNone/>
            </a:pPr>
            <a:r>
              <a:rPr lang="en-US" smtClean="0"/>
              <a:t>Pick an article that will allow you to use what we have learned in class.</a:t>
            </a:r>
          </a:p>
          <a:p>
            <a:pPr lvl="1" eaLnBrk="1" hangingPunct="1"/>
            <a:r>
              <a:rPr lang="en-US" smtClean="0"/>
              <a:t>For your first IA, you mostly need to find an article that will allow you to use the concepts of supply/demand, elasticity, and market failure.</a:t>
            </a:r>
          </a:p>
          <a:p>
            <a:pPr lvl="1" eaLnBrk="1" hangingPunct="1"/>
            <a:r>
              <a:rPr lang="en-US" smtClean="0"/>
              <a:t>In your internet search, it would be useful to search for the price of a commodity.</a:t>
            </a:r>
          </a:p>
          <a:p>
            <a:pPr lvl="2" eaLnBrk="1" hangingPunct="1"/>
            <a:r>
              <a:rPr lang="en-US" smtClean="0"/>
              <a:t>price of coffee, price of oil, price of cocoa, etc.</a:t>
            </a:r>
            <a:endParaRPr lang="en-GB" smtClean="0"/>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7">
                                            <p:txEl>
                                              <p:pRg st="2" end="2"/>
                                            </p:txEl>
                                          </p:spTgt>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nodeType="afterEffect">
                                  <p:stCondLst>
                                    <p:cond delay="2000"/>
                                  </p:stCondLst>
                                  <p:childTnLst>
                                    <p:set>
                                      <p:cBhvr>
                                        <p:cTn id="13" dur="1" fill="hold">
                                          <p:stCondLst>
                                            <p:cond delay="0"/>
                                          </p:stCondLst>
                                        </p:cTn>
                                        <p:tgtEl>
                                          <p:spTgt spid="614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algn="l" eaLnBrk="1" hangingPunct="1"/>
            <a:r>
              <a:rPr lang="en-US" sz="3600" b="1" smtClean="0"/>
              <a:t>Where can I find an article?</a:t>
            </a:r>
            <a:endParaRPr lang="en-GB" sz="3600" b="1" smtClean="0"/>
          </a:p>
        </p:txBody>
      </p:sp>
      <p:sp>
        <p:nvSpPr>
          <p:cNvPr id="9219" name="Rectangle 3"/>
          <p:cNvSpPr>
            <a:spLocks noGrp="1" noChangeArrowheads="1"/>
          </p:cNvSpPr>
          <p:nvPr>
            <p:ph type="body" idx="1"/>
          </p:nvPr>
        </p:nvSpPr>
        <p:spPr/>
        <p:txBody>
          <a:bodyPr/>
          <a:lstStyle/>
          <a:p>
            <a:pPr eaLnBrk="1" hangingPunct="1"/>
            <a:r>
              <a:rPr lang="en-US" dirty="0" smtClean="0"/>
              <a:t>You might browse the New York Times International Edition in the school’s library.</a:t>
            </a:r>
          </a:p>
          <a:p>
            <a:pPr eaLnBrk="1" hangingPunct="1"/>
            <a:r>
              <a:rPr lang="en-GB" dirty="0" smtClean="0"/>
              <a:t>You can use any article you find anywhere, as long as you have a hard copy to hand in.</a:t>
            </a:r>
            <a:endParaRPr lang="en-US" dirty="0" smtClean="0"/>
          </a:p>
          <a:p>
            <a:pPr eaLnBrk="1" hangingPunct="1"/>
            <a:r>
              <a:rPr lang="en-US" dirty="0" smtClean="0"/>
              <a:t>You can show me your article so that can let you know if it is appropriate.</a:t>
            </a:r>
            <a:endParaRPr lang="en-GB" dirty="0" smtClean="0"/>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21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0"/>
            <a:ext cx="9144000" cy="6858024"/>
          </a:xfrm>
          <a:prstGeom prst="rect">
            <a:avLst/>
          </a:prstGeom>
          <a:noFill/>
          <a:ln w="9525">
            <a:noFill/>
            <a:miter lim="800000"/>
            <a:headEnd/>
            <a:tailEnd/>
          </a:ln>
        </p:spPr>
      </p:pic>
      <p:sp>
        <p:nvSpPr>
          <p:cNvPr id="26626" name="Rectangle 2"/>
          <p:cNvSpPr>
            <a:spLocks noGrp="1" noChangeArrowheads="1"/>
          </p:cNvSpPr>
          <p:nvPr>
            <p:ph type="title"/>
          </p:nvPr>
        </p:nvSpPr>
        <p:spPr>
          <a:xfrm>
            <a:off x="1571604" y="4714884"/>
            <a:ext cx="6705600" cy="1143000"/>
          </a:xfrm>
        </p:spPr>
        <p:txBody>
          <a:bodyPr>
            <a:normAutofit/>
          </a:bodyPr>
          <a:lstStyle/>
          <a:p>
            <a:pPr algn="l"/>
            <a:r>
              <a:rPr lang="en-GB" sz="6600" b="1" dirty="0" smtClean="0">
                <a:solidFill>
                  <a:srgbClr val="FFC000"/>
                </a:solidFill>
                <a:effectLst>
                  <a:outerShdw blurRad="38100" dist="38100" dir="2700000" algn="tl">
                    <a:srgbClr val="000000">
                      <a:alpha val="43137"/>
                    </a:srgbClr>
                  </a:outerShdw>
                </a:effectLst>
              </a:rPr>
              <a:t>Example article</a:t>
            </a:r>
            <a:endParaRPr lang="en-US" sz="6600" b="1" dirty="0" smtClean="0">
              <a:solidFill>
                <a:srgbClr val="FFC000"/>
              </a:solidFill>
              <a:effectLst>
                <a:outerShdw blurRad="38100" dist="38100" dir="2700000" algn="tl">
                  <a:srgbClr val="000000">
                    <a:alpha val="43137"/>
                  </a:srgbClr>
                </a:outerShdw>
              </a:effectLst>
            </a:endParaRPr>
          </a:p>
        </p:txBody>
      </p:sp>
    </p:spTree>
  </p:cSld>
  <p:clrMapOvr>
    <a:masterClrMapping/>
  </p:clrMapOvr>
  <p:transition>
    <p:wipe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1785926"/>
            <a:ext cx="9144000" cy="5072099"/>
          </a:xfrm>
          <a:prstGeom prst="rect">
            <a:avLst/>
          </a:prstGeom>
          <a:noFill/>
          <a:ln w="9525">
            <a:noFill/>
            <a:miter lim="800000"/>
            <a:headEnd/>
            <a:tailEnd/>
          </a:ln>
        </p:spPr>
      </p:pic>
      <p:sp>
        <p:nvSpPr>
          <p:cNvPr id="3" name="Content Placeholder 2"/>
          <p:cNvSpPr>
            <a:spLocks noGrp="1"/>
          </p:cNvSpPr>
          <p:nvPr>
            <p:ph idx="1"/>
          </p:nvPr>
        </p:nvSpPr>
        <p:spPr>
          <a:xfrm>
            <a:off x="457200" y="0"/>
            <a:ext cx="8229600" cy="6126163"/>
          </a:xfrm>
        </p:spPr>
        <p:txBody>
          <a:bodyPr>
            <a:noAutofit/>
          </a:bodyPr>
          <a:lstStyle/>
          <a:p>
            <a:pPr algn="ctr">
              <a:buNone/>
            </a:pPr>
            <a:r>
              <a:rPr lang="en-US" sz="3600" dirty="0" smtClean="0">
                <a:solidFill>
                  <a:schemeClr val="tx1">
                    <a:lumMod val="65000"/>
                    <a:lumOff val="35000"/>
                  </a:schemeClr>
                </a:solidFill>
              </a:rPr>
              <a:t>As your IA’s are a part of your formal assessment, teachers are not allowed to provide as much assistance with IA’s as we might like to.</a:t>
            </a:r>
          </a:p>
          <a:p>
            <a:pPr>
              <a:buNone/>
            </a:pPr>
            <a:r>
              <a:rPr lang="en-US" sz="2800" dirty="0" smtClean="0">
                <a:solidFill>
                  <a:schemeClr val="tx1">
                    <a:lumMod val="65000"/>
                    <a:lumOff val="35000"/>
                  </a:schemeClr>
                </a:solidFill>
              </a:rPr>
              <a:t> </a:t>
            </a:r>
          </a:p>
          <a:p>
            <a:pPr>
              <a:buNone/>
            </a:pPr>
            <a:r>
              <a:rPr lang="en-US" sz="2800" dirty="0" smtClean="0">
                <a:solidFill>
                  <a:schemeClr val="tx1">
                    <a:lumMod val="65000"/>
                    <a:lumOff val="35000"/>
                  </a:schemeClr>
                </a:solidFill>
              </a:rPr>
              <a:t> </a:t>
            </a:r>
            <a:endParaRPr lang="en-US" sz="2800" dirty="0">
              <a:solidFill>
                <a:schemeClr val="tx1">
                  <a:lumMod val="65000"/>
                  <a:lumOff val="35000"/>
                </a:schemeClr>
              </a:solidFill>
            </a:endParaRPr>
          </a:p>
        </p:txBody>
      </p:sp>
    </p:spTree>
  </p:cSld>
  <p:clrMapOvr>
    <a:masterClrMapping/>
  </p:clrMapOvr>
  <p:transition>
    <p:wipe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B0F0">
            <a:alpha val="16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 Feedback</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“Written feedback should generally be limited to reflecting on and explaining the instructions in the syllabus --define, label, explain, etc. </a:t>
            </a:r>
          </a:p>
          <a:p>
            <a:r>
              <a:rPr lang="en-US" dirty="0" smtClean="0"/>
              <a:t>Tell students what doesn't make sense, etc.  Do not give detailed instructions to students about how to improve their IA. But you may ask them, for example, to explain what this paragraph was intended to mean, if a paragraph does not make sense.</a:t>
            </a:r>
          </a:p>
          <a:p>
            <a:r>
              <a:rPr lang="en-US" dirty="0" smtClean="0"/>
              <a:t>You may also mention, for example, ‘background theory notes needed here!“’</a:t>
            </a:r>
          </a:p>
          <a:p>
            <a:pPr>
              <a:buNone/>
            </a:pPr>
            <a:endParaRPr lang="en-US" dirty="0"/>
          </a:p>
        </p:txBody>
      </p:sp>
    </p:spTree>
  </p:cSld>
  <p:clrMapOvr>
    <a:masterClrMapping/>
  </p:clrMapOvr>
  <p:transition>
    <p:wipe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smtClean="0"/>
              <a:t>Then What?</a:t>
            </a:r>
            <a:endParaRPr lang="en-GB" smtClean="0"/>
          </a:p>
        </p:txBody>
      </p:sp>
      <p:sp>
        <p:nvSpPr>
          <p:cNvPr id="7171" name="Rectangle 3"/>
          <p:cNvSpPr>
            <a:spLocks noGrp="1" noChangeArrowheads="1"/>
          </p:cNvSpPr>
          <p:nvPr>
            <p:ph type="body" idx="1"/>
          </p:nvPr>
        </p:nvSpPr>
        <p:spPr/>
        <p:txBody>
          <a:bodyPr/>
          <a:lstStyle/>
          <a:p>
            <a:pPr marL="0" indent="0" eaLnBrk="1" hangingPunct="1">
              <a:buFontTx/>
              <a:buNone/>
            </a:pPr>
            <a:r>
              <a:rPr lang="en-US" dirty="0" smtClean="0"/>
              <a:t>Once you have picked an article, you need to analyze it. If your article is about a change in the price of a commodity, ask yourself:</a:t>
            </a:r>
          </a:p>
          <a:p>
            <a:pPr marL="0" indent="0" eaLnBrk="1" hangingPunct="1">
              <a:buFont typeface="Wingdings" pitchFamily="2" charset="2"/>
              <a:buChar char="ü"/>
            </a:pPr>
            <a:r>
              <a:rPr lang="en-US" dirty="0" smtClean="0"/>
              <a:t>	Why did the price change?</a:t>
            </a:r>
          </a:p>
          <a:p>
            <a:pPr marL="0" indent="0" eaLnBrk="1" hangingPunct="1">
              <a:buFont typeface="Wingdings" pitchFamily="2" charset="2"/>
              <a:buChar char="ü"/>
            </a:pPr>
            <a:r>
              <a:rPr lang="en-US" dirty="0" smtClean="0"/>
              <a:t>	Can I use a supply and demand diagram to 	explain what happened?</a:t>
            </a:r>
          </a:p>
          <a:p>
            <a:pPr marL="0" indent="0" eaLnBrk="1" hangingPunct="1">
              <a:buFont typeface="Wingdings" pitchFamily="2" charset="2"/>
              <a:buChar char="ü"/>
            </a:pPr>
            <a:r>
              <a:rPr lang="en-US" dirty="0" smtClean="0"/>
              <a:t>	By how much did quantity change?</a:t>
            </a:r>
          </a:p>
          <a:p>
            <a:pPr marL="0" indent="0" eaLnBrk="1" hangingPunct="1">
              <a:buFont typeface="Wingdings" pitchFamily="2" charset="2"/>
              <a:buChar char="ü"/>
            </a:pPr>
            <a:r>
              <a:rPr lang="en-US" dirty="0" smtClean="0"/>
              <a:t>	Who was affected by price change?</a:t>
            </a:r>
            <a:endParaRPr lang="en-GB" dirty="0" smtClean="0"/>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2000"/>
                                  </p:stCondLst>
                                  <p:childTnLst>
                                    <p:set>
                                      <p:cBhvr>
                                        <p:cTn id="9" dur="1" fill="hold">
                                          <p:stCondLst>
                                            <p:cond delay="0"/>
                                          </p:stCondLst>
                                        </p:cTn>
                                        <p:tgtEl>
                                          <p:spTgt spid="7171">
                                            <p:txEl>
                                              <p:pRg st="2" end="2"/>
                                            </p:txEl>
                                          </p:spTgt>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nodeType="afterEffect">
                                  <p:stCondLst>
                                    <p:cond delay="2000"/>
                                  </p:stCondLst>
                                  <p:childTnLst>
                                    <p:set>
                                      <p:cBhvr>
                                        <p:cTn id="12" dur="1" fill="hold">
                                          <p:stCondLst>
                                            <p:cond delay="0"/>
                                          </p:stCondLst>
                                        </p:cTn>
                                        <p:tgtEl>
                                          <p:spTgt spid="7171">
                                            <p:txEl>
                                              <p:pRg st="3" end="3"/>
                                            </p:txEl>
                                          </p:spTgt>
                                        </p:tgtEl>
                                        <p:attrNameLst>
                                          <p:attrName>style.visibility</p:attrName>
                                        </p:attrNameLst>
                                      </p:cBhvr>
                                      <p:to>
                                        <p:strVal val="visible"/>
                                      </p:to>
                                    </p:set>
                                  </p:childTnLst>
                                </p:cTn>
                              </p:par>
                            </p:childTnLst>
                          </p:cTn>
                        </p:par>
                        <p:par>
                          <p:cTn id="13" fill="hold">
                            <p:stCondLst>
                              <p:cond delay="4000"/>
                            </p:stCondLst>
                            <p:childTnLst>
                              <p:par>
                                <p:cTn id="14" presetID="1" presetClass="entr" presetSubtype="0" fill="hold" nodeType="afterEffect">
                                  <p:stCondLst>
                                    <p:cond delay="2000"/>
                                  </p:stCondLst>
                                  <p:childTnLst>
                                    <p:set>
                                      <p:cBhvr>
                                        <p:cTn id="15" dur="1" fill="hold">
                                          <p:stCondLst>
                                            <p:cond delay="0"/>
                                          </p:stCondLst>
                                        </p:cTn>
                                        <p:tgtEl>
                                          <p:spTgt spid="71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1387</TotalTime>
  <Words>1067</Words>
  <Application>Microsoft Office PowerPoint</Application>
  <PresentationFormat>On-screen Show (4:3)</PresentationFormat>
  <Paragraphs>135</Paragraphs>
  <Slides>32</Slides>
  <Notes>0</Notes>
  <HiddenSlides>0</HiddenSlides>
  <MMClips>1</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The Internal Assessment</vt:lpstr>
      <vt:lpstr>Slide 2</vt:lpstr>
      <vt:lpstr>What is an IA?</vt:lpstr>
      <vt:lpstr>What to do?</vt:lpstr>
      <vt:lpstr>Where can I find an article?</vt:lpstr>
      <vt:lpstr>Example article</vt:lpstr>
      <vt:lpstr>Slide 7</vt:lpstr>
      <vt:lpstr>Teacher Feedback</vt:lpstr>
      <vt:lpstr>Then What?</vt:lpstr>
      <vt:lpstr>Your IA</vt:lpstr>
      <vt:lpstr>Format and Submission</vt:lpstr>
      <vt:lpstr>Slide 12</vt:lpstr>
      <vt:lpstr>How else I can Help</vt:lpstr>
      <vt:lpstr>Slide 14</vt:lpstr>
      <vt:lpstr>Assessment</vt:lpstr>
      <vt:lpstr>Slide 16</vt:lpstr>
      <vt:lpstr>Slide 17</vt:lpstr>
      <vt:lpstr>Slide 18</vt:lpstr>
      <vt:lpstr>Slide 19</vt:lpstr>
      <vt:lpstr>Homer Simpson on Evaluation</vt:lpstr>
      <vt:lpstr>Slide 21</vt:lpstr>
      <vt:lpstr>Hierarchy of Skills</vt:lpstr>
      <vt:lpstr>What is Evaluation?</vt:lpstr>
      <vt:lpstr>EVALUATION </vt:lpstr>
      <vt:lpstr>Slide 25</vt:lpstr>
      <vt:lpstr>Short Term Versus Long Term</vt:lpstr>
      <vt:lpstr>The Validity of Assumptions</vt:lpstr>
      <vt:lpstr>Stakeholders</vt:lpstr>
      <vt:lpstr>Prioritise the Arguments</vt:lpstr>
      <vt:lpstr>Slide 30</vt:lpstr>
      <vt:lpstr>Slide 31</vt:lpstr>
      <vt:lpstr>Slide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Tim</dc:creator>
  <cp:lastModifiedBy>user@isb.be</cp:lastModifiedBy>
  <cp:revision>20</cp:revision>
  <dcterms:created xsi:type="dcterms:W3CDTF">2009-10-31T17:07:23Z</dcterms:created>
  <dcterms:modified xsi:type="dcterms:W3CDTF">2010-01-28T13:29:06Z</dcterms:modified>
</cp:coreProperties>
</file>